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7" r:id="rId1"/>
  </p:sldMasterIdLst>
  <p:sldIdLst>
    <p:sldId id="256" r:id="rId2"/>
    <p:sldId id="258" r:id="rId3"/>
    <p:sldId id="260" r:id="rId4"/>
    <p:sldId id="259" r:id="rId5"/>
    <p:sldId id="265" r:id="rId6"/>
    <p:sldId id="274" r:id="rId7"/>
    <p:sldId id="277" r:id="rId8"/>
    <p:sldId id="267" r:id="rId9"/>
    <p:sldId id="261" r:id="rId10"/>
    <p:sldId id="280" r:id="rId11"/>
    <p:sldId id="281" r:id="rId12"/>
    <p:sldId id="263" r:id="rId13"/>
    <p:sldId id="271" r:id="rId14"/>
    <p:sldId id="269" r:id="rId15"/>
    <p:sldId id="270" r:id="rId16"/>
    <p:sldId id="272" r:id="rId17"/>
    <p:sldId id="278" r:id="rId18"/>
  </p:sldIdLst>
  <p:sldSz cx="12192000" cy="6858000"/>
  <p:notesSz cx="6797675" cy="9929813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ina Viljakka" userId="2e8cf838-0e4b-4503-b72e-525546a38d90" providerId="ADAL" clId="{955967E2-5031-40B2-84CF-A31993EEA51F}"/>
    <pc:docChg chg="delSld">
      <pc:chgData name="Tiina Viljakka" userId="2e8cf838-0e4b-4503-b72e-525546a38d90" providerId="ADAL" clId="{955967E2-5031-40B2-84CF-A31993EEA51F}" dt="2024-08-02T08:13:54.715" v="0" actId="47"/>
      <pc:docMkLst>
        <pc:docMk/>
      </pc:docMkLst>
      <pc:sldChg chg="del">
        <pc:chgData name="Tiina Viljakka" userId="2e8cf838-0e4b-4503-b72e-525546a38d90" providerId="ADAL" clId="{955967E2-5031-40B2-84CF-A31993EEA51F}" dt="2024-08-02T08:13:54.715" v="0" actId="47"/>
        <pc:sldMkLst>
          <pc:docMk/>
          <pc:sldMk cId="1309610206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E9A9C7-6880-4E31-88A7-622785629120}" type="datetimeFigureOut">
              <a:rPr lang="en-US" smtClean="0"/>
              <a:pPr>
                <a:defRPr/>
              </a:pPr>
              <a:t>8/2/2024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46743-915B-48B5-94E2-3F1ED54E6C6B}" type="slidenum">
              <a:rPr lang="en-US" altLang="da-DK" smtClean="0"/>
              <a:pPr>
                <a:defRPr/>
              </a:pPr>
              <a:t>‹#›</a:t>
            </a:fld>
            <a:endParaRPr lang="en-US" altLang="da-DK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228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E9A9C7-6880-4E31-88A7-622785629120}" type="datetimeFigureOut">
              <a:rPr lang="en-US" smtClean="0"/>
              <a:pPr>
                <a:defRPr/>
              </a:pPr>
              <a:t>8/2/2024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46743-915B-48B5-94E2-3F1ED54E6C6B}" type="slidenum">
              <a:rPr lang="en-US" altLang="da-DK" smtClean="0"/>
              <a:pPr>
                <a:defRPr/>
              </a:pPr>
              <a:t>‹#›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3341323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E9A9C7-6880-4E31-88A7-622785629120}" type="datetimeFigureOut">
              <a:rPr lang="en-US" smtClean="0"/>
              <a:pPr>
                <a:defRPr/>
              </a:pPr>
              <a:t>8/2/2024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46743-915B-48B5-94E2-3F1ED54E6C6B}" type="slidenum">
              <a:rPr lang="en-US" altLang="da-DK" smtClean="0"/>
              <a:pPr>
                <a:defRPr/>
              </a:pPr>
              <a:t>‹#›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2009931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E9A9C7-6880-4E31-88A7-622785629120}" type="datetimeFigureOut">
              <a:rPr lang="en-US" smtClean="0"/>
              <a:pPr>
                <a:defRPr/>
              </a:pPr>
              <a:t>8/2/2024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46743-915B-48B5-94E2-3F1ED54E6C6B}" type="slidenum">
              <a:rPr lang="en-US" altLang="da-DK" smtClean="0"/>
              <a:pPr>
                <a:defRPr/>
              </a:pPr>
              <a:t>‹#›</a:t>
            </a:fld>
            <a:endParaRPr lang="en-US" altLang="da-DK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2622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E9A9C7-6880-4E31-88A7-622785629120}" type="datetimeFigureOut">
              <a:rPr lang="en-US" smtClean="0"/>
              <a:pPr>
                <a:defRPr/>
              </a:pPr>
              <a:t>8/2/2024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46743-915B-48B5-94E2-3F1ED54E6C6B}" type="slidenum">
              <a:rPr lang="en-US" altLang="da-DK" smtClean="0"/>
              <a:pPr>
                <a:defRPr/>
              </a:pPr>
              <a:t>‹#›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1156112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E9A9C7-6880-4E31-88A7-622785629120}" type="datetimeFigureOut">
              <a:rPr lang="en-US" smtClean="0"/>
              <a:pPr>
                <a:defRPr/>
              </a:pPr>
              <a:t>8/2/2024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46743-915B-48B5-94E2-3F1ED54E6C6B}" type="slidenum">
              <a:rPr lang="en-US" altLang="da-DK" smtClean="0"/>
              <a:pPr>
                <a:defRPr/>
              </a:pPr>
              <a:t>‹#›</a:t>
            </a:fld>
            <a:endParaRPr lang="en-US" altLang="da-DK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6204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E9A9C7-6880-4E31-88A7-622785629120}" type="datetimeFigureOut">
              <a:rPr lang="en-US" smtClean="0"/>
              <a:pPr>
                <a:defRPr/>
              </a:pPr>
              <a:t>8/2/2024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46743-915B-48B5-94E2-3F1ED54E6C6B}" type="slidenum">
              <a:rPr lang="en-US" altLang="da-DK" smtClean="0"/>
              <a:pPr>
                <a:defRPr/>
              </a:pPr>
              <a:t>‹#›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2458000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E9A9C7-6880-4E31-88A7-622785629120}" type="datetimeFigureOut">
              <a:rPr lang="en-US" smtClean="0"/>
              <a:pPr>
                <a:defRPr/>
              </a:pPr>
              <a:t>8/2/2024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46743-915B-48B5-94E2-3F1ED54E6C6B}" type="slidenum">
              <a:rPr lang="en-US" altLang="da-DK" smtClean="0"/>
              <a:pPr>
                <a:defRPr/>
              </a:pPr>
              <a:t>‹#›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2542220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E9A9C7-6880-4E31-88A7-622785629120}" type="datetimeFigureOut">
              <a:rPr lang="en-US" smtClean="0"/>
              <a:pPr>
                <a:defRPr/>
              </a:pPr>
              <a:t>8/2/2024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46743-915B-48B5-94E2-3F1ED54E6C6B}" type="slidenum">
              <a:rPr lang="en-US" altLang="da-DK" smtClean="0"/>
              <a:pPr>
                <a:defRPr/>
              </a:pPr>
              <a:t>‹#›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71825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E9A9C7-6880-4E31-88A7-622785629120}" type="datetimeFigureOut">
              <a:rPr lang="en-US" smtClean="0"/>
              <a:pPr>
                <a:defRPr/>
              </a:pPr>
              <a:t>8/2/2024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46743-915B-48B5-94E2-3F1ED54E6C6B}" type="slidenum">
              <a:rPr lang="en-US" altLang="da-DK" smtClean="0"/>
              <a:pPr>
                <a:defRPr/>
              </a:pPr>
              <a:t>‹#›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3190542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E9A9C7-6880-4E31-88A7-622785629120}" type="datetimeFigureOut">
              <a:rPr lang="en-US" smtClean="0"/>
              <a:pPr>
                <a:defRPr/>
              </a:pPr>
              <a:t>8/2/2024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46743-915B-48B5-94E2-3F1ED54E6C6B}" type="slidenum">
              <a:rPr lang="en-US" altLang="da-DK" smtClean="0"/>
              <a:pPr>
                <a:defRPr/>
              </a:pPr>
              <a:t>‹#›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2372224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E9A9C7-6880-4E31-88A7-622785629120}" type="datetimeFigureOut">
              <a:rPr lang="en-US" smtClean="0"/>
              <a:pPr>
                <a:defRPr/>
              </a:pPr>
              <a:t>8/2/2024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46743-915B-48B5-94E2-3F1ED54E6C6B}" type="slidenum">
              <a:rPr lang="en-US" altLang="da-DK" smtClean="0"/>
              <a:pPr>
                <a:defRPr/>
              </a:pPr>
              <a:t>‹#›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389563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E9A9C7-6880-4E31-88A7-622785629120}" type="datetimeFigureOut">
              <a:rPr lang="en-US" smtClean="0"/>
              <a:pPr>
                <a:defRPr/>
              </a:pPr>
              <a:t>8/2/2024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46743-915B-48B5-94E2-3F1ED54E6C6B}" type="slidenum">
              <a:rPr lang="en-US" altLang="da-DK" smtClean="0"/>
              <a:pPr>
                <a:defRPr/>
              </a:pPr>
              <a:t>‹#›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439727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E9A9C7-6880-4E31-88A7-622785629120}" type="datetimeFigureOut">
              <a:rPr lang="en-US" smtClean="0"/>
              <a:pPr>
                <a:defRPr/>
              </a:pPr>
              <a:t>8/2/2024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46743-915B-48B5-94E2-3F1ED54E6C6B}" type="slidenum">
              <a:rPr lang="en-US" altLang="da-DK" smtClean="0"/>
              <a:pPr>
                <a:defRPr/>
              </a:pPr>
              <a:t>‹#›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9645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E9A9C7-6880-4E31-88A7-622785629120}" type="datetimeFigureOut">
              <a:rPr lang="en-US" smtClean="0"/>
              <a:pPr>
                <a:defRPr/>
              </a:pPr>
              <a:t>8/2/2024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46743-915B-48B5-94E2-3F1ED54E6C6B}" type="slidenum">
              <a:rPr lang="en-US" altLang="da-DK" smtClean="0"/>
              <a:pPr>
                <a:defRPr/>
              </a:pPr>
              <a:t>‹#›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1310596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E9A9C7-6880-4E31-88A7-622785629120}" type="datetimeFigureOut">
              <a:rPr lang="en-US" smtClean="0"/>
              <a:pPr>
                <a:defRPr/>
              </a:pPr>
              <a:t>8/2/2024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46743-915B-48B5-94E2-3F1ED54E6C6B}" type="slidenum">
              <a:rPr lang="en-US" altLang="da-DK" smtClean="0"/>
              <a:pPr>
                <a:defRPr/>
              </a:pPr>
              <a:t>‹#›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1107757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E9A9C7-6880-4E31-88A7-622785629120}" type="datetimeFigureOut">
              <a:rPr lang="en-US" smtClean="0"/>
              <a:pPr>
                <a:defRPr/>
              </a:pPr>
              <a:t>8/2/2024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46743-915B-48B5-94E2-3F1ED54E6C6B}" type="slidenum">
              <a:rPr lang="en-US" altLang="da-DK" smtClean="0"/>
              <a:pPr>
                <a:defRPr/>
              </a:pPr>
              <a:t>‹#›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76272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BE9A9C7-6880-4E31-88A7-622785629120}" type="datetimeFigureOut">
              <a:rPr lang="en-US" smtClean="0"/>
              <a:pPr>
                <a:defRPr/>
              </a:pPr>
              <a:t>8/2/2024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F2546743-915B-48B5-94E2-3F1ED54E6C6B}" type="slidenum">
              <a:rPr lang="en-US" altLang="da-DK" smtClean="0"/>
              <a:pPr>
                <a:defRPr/>
              </a:pPr>
              <a:t>‹#›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35527386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3" r:id="rId16"/>
    <p:sldLayoutId id="21474838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nlinescore.qubicaamf.com/?idcenter=7185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70426E-98CA-872B-CBDF-C7D28CF12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5" y="706438"/>
            <a:ext cx="7259638" cy="37322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i-FI" sz="5400" i="1" dirty="0" err="1">
                <a:solidFill>
                  <a:schemeClr val="bg1"/>
                </a:solidFill>
              </a:rPr>
              <a:t>Bowling</a:t>
            </a:r>
            <a:r>
              <a:rPr lang="fi-FI" sz="5400" i="1" dirty="0">
                <a:solidFill>
                  <a:schemeClr val="bg1"/>
                </a:solidFill>
              </a:rPr>
              <a:t> </a:t>
            </a:r>
            <a:r>
              <a:rPr lang="fi-FI" sz="5400" i="1" dirty="0" err="1">
                <a:solidFill>
                  <a:schemeClr val="bg1"/>
                </a:solidFill>
              </a:rPr>
              <a:t>european</a:t>
            </a:r>
            <a:r>
              <a:rPr lang="fi-FI" sz="5400" i="1" dirty="0">
                <a:solidFill>
                  <a:schemeClr val="bg1"/>
                </a:solidFill>
              </a:rPr>
              <a:t> </a:t>
            </a:r>
            <a:r>
              <a:rPr lang="fi-FI" sz="5400" i="1" dirty="0" err="1">
                <a:solidFill>
                  <a:schemeClr val="bg1"/>
                </a:solidFill>
              </a:rPr>
              <a:t>corporative</a:t>
            </a:r>
            <a:r>
              <a:rPr lang="fi-FI" sz="5400" i="1" dirty="0">
                <a:solidFill>
                  <a:schemeClr val="bg1"/>
                </a:solidFill>
              </a:rPr>
              <a:t> </a:t>
            </a:r>
            <a:br>
              <a:rPr lang="fi-FI" sz="5400" i="1" dirty="0">
                <a:solidFill>
                  <a:schemeClr val="bg1"/>
                </a:solidFill>
              </a:rPr>
            </a:br>
            <a:r>
              <a:rPr lang="fi-FI" sz="5400" i="1" dirty="0">
                <a:solidFill>
                  <a:schemeClr val="bg1"/>
                </a:solidFill>
              </a:rPr>
              <a:t>27.5.-31.5.2025 </a:t>
            </a:r>
            <a:br>
              <a:rPr lang="fi-FI" sz="5400" i="1" dirty="0">
                <a:solidFill>
                  <a:schemeClr val="bg1"/>
                </a:solidFill>
              </a:rPr>
            </a:br>
            <a:r>
              <a:rPr lang="fi-FI" sz="5400" i="1" dirty="0" err="1">
                <a:solidFill>
                  <a:schemeClr val="bg1"/>
                </a:solidFill>
              </a:rPr>
              <a:t>european</a:t>
            </a:r>
            <a:r>
              <a:rPr lang="fi-FI" sz="5400" i="1" dirty="0">
                <a:solidFill>
                  <a:schemeClr val="bg1"/>
                </a:solidFill>
              </a:rPr>
              <a:t> </a:t>
            </a:r>
            <a:r>
              <a:rPr lang="fi-FI" sz="5400" i="1" dirty="0" err="1">
                <a:solidFill>
                  <a:schemeClr val="bg1"/>
                </a:solidFill>
              </a:rPr>
              <a:t>championships</a:t>
            </a:r>
            <a:endParaRPr lang="fi-FI" sz="5400" i="1" dirty="0">
              <a:solidFill>
                <a:schemeClr val="bg1"/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48AD34B-C42E-C5D4-ABA3-F971CD20A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0456" y="4530639"/>
            <a:ext cx="8791575" cy="19669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9600" dirty="0"/>
              <a:t>    </a:t>
            </a:r>
            <a:r>
              <a:rPr lang="fi-FI" sz="9600" dirty="0">
                <a:solidFill>
                  <a:srgbClr val="FFFF00"/>
                </a:solidFill>
              </a:rPr>
              <a:t>PALERMO</a:t>
            </a:r>
            <a:r>
              <a:rPr lang="fi-FI" sz="9600" dirty="0"/>
              <a:t> 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A27D39B8-C698-9164-71BA-B62CE4E6D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840195" y="793280"/>
            <a:ext cx="1531908" cy="153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405021" y="790834"/>
            <a:ext cx="8562764" cy="43990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it-IT" sz="1600" b="1" dirty="0">
                <a:solidFill>
                  <a:schemeClr val="bg1"/>
                </a:solidFill>
              </a:rPr>
              <a:t>SPECIAL HALF BOARD </a:t>
            </a:r>
            <a:r>
              <a:rPr lang="it-IT" sz="1600" b="1" dirty="0" err="1">
                <a:solidFill>
                  <a:schemeClr val="bg1"/>
                </a:solidFill>
              </a:rPr>
              <a:t>includes</a:t>
            </a:r>
            <a:endParaRPr lang="it-IT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it-IT" sz="1600" dirty="0">
                <a:solidFill>
                  <a:schemeClr val="bg1"/>
                </a:solidFill>
              </a:rPr>
              <a:t>- CHECK-IN 17:00 - CHECK-OUT 10:00</a:t>
            </a:r>
          </a:p>
          <a:p>
            <a:pPr>
              <a:lnSpc>
                <a:spcPct val="100000"/>
              </a:lnSpc>
            </a:pPr>
            <a:r>
              <a:rPr lang="it-IT" sz="1600" dirty="0">
                <a:solidFill>
                  <a:schemeClr val="bg1"/>
                </a:solidFill>
              </a:rPr>
              <a:t>- Welcome drink </a:t>
            </a:r>
            <a:r>
              <a:rPr lang="it-IT" sz="1600" dirty="0" err="1">
                <a:solidFill>
                  <a:schemeClr val="bg1"/>
                </a:solidFill>
              </a:rPr>
              <a:t>at</a:t>
            </a:r>
            <a:r>
              <a:rPr lang="it-IT" sz="1600" dirty="0">
                <a:solidFill>
                  <a:schemeClr val="bg1"/>
                </a:solidFill>
              </a:rPr>
              <a:t> check-in  </a:t>
            </a:r>
          </a:p>
          <a:p>
            <a:pPr>
              <a:lnSpc>
                <a:spcPct val="100000"/>
              </a:lnSpc>
            </a:pPr>
            <a:r>
              <a:rPr lang="it-IT" sz="1600" dirty="0">
                <a:solidFill>
                  <a:schemeClr val="bg1"/>
                </a:solidFill>
              </a:rPr>
              <a:t>- </a:t>
            </a:r>
            <a:r>
              <a:rPr lang="it-IT" sz="1600" dirty="0" err="1">
                <a:solidFill>
                  <a:schemeClr val="bg1"/>
                </a:solidFill>
              </a:rPr>
              <a:t>Porterage</a:t>
            </a:r>
            <a:r>
              <a:rPr lang="it-IT" sz="1600" dirty="0">
                <a:solidFill>
                  <a:schemeClr val="bg1"/>
                </a:solidFill>
              </a:rPr>
              <a:t> service</a:t>
            </a:r>
          </a:p>
          <a:p>
            <a:pPr>
              <a:lnSpc>
                <a:spcPct val="100000"/>
              </a:lnSpc>
            </a:pPr>
            <a:r>
              <a:rPr lang="it-IT" sz="1600" dirty="0">
                <a:solidFill>
                  <a:schemeClr val="bg1"/>
                </a:solidFill>
              </a:rPr>
              <a:t>- </a:t>
            </a:r>
            <a:r>
              <a:rPr lang="it-IT" sz="1600" dirty="0" err="1">
                <a:solidFill>
                  <a:schemeClr val="bg1"/>
                </a:solidFill>
              </a:rPr>
              <a:t>half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board</a:t>
            </a:r>
            <a:r>
              <a:rPr lang="it-IT" sz="1600" dirty="0">
                <a:solidFill>
                  <a:schemeClr val="bg1"/>
                </a:solidFill>
              </a:rPr>
              <a:t> with buffet </a:t>
            </a:r>
            <a:r>
              <a:rPr lang="it-IT" sz="1600" dirty="0" err="1">
                <a:solidFill>
                  <a:schemeClr val="bg1"/>
                </a:solidFill>
              </a:rPr>
              <a:t>dinner</a:t>
            </a:r>
            <a:r>
              <a:rPr lang="it-IT" sz="1600" dirty="0">
                <a:solidFill>
                  <a:schemeClr val="bg1"/>
                </a:solidFill>
              </a:rPr>
              <a:t> (water, soft </a:t>
            </a:r>
            <a:r>
              <a:rPr lang="it-IT" sz="1600" dirty="0" err="1">
                <a:solidFill>
                  <a:schemeClr val="bg1"/>
                </a:solidFill>
              </a:rPr>
              <a:t>drinks</a:t>
            </a:r>
            <a:r>
              <a:rPr lang="it-IT" sz="1600" dirty="0">
                <a:solidFill>
                  <a:schemeClr val="bg1"/>
                </a:solidFill>
              </a:rPr>
              <a:t>, </a:t>
            </a:r>
            <a:r>
              <a:rPr lang="it-IT" sz="1600" dirty="0" err="1">
                <a:solidFill>
                  <a:schemeClr val="bg1"/>
                </a:solidFill>
              </a:rPr>
              <a:t>beer</a:t>
            </a:r>
            <a:r>
              <a:rPr lang="it-IT" sz="1600" dirty="0">
                <a:solidFill>
                  <a:schemeClr val="bg1"/>
                </a:solidFill>
              </a:rPr>
              <a:t> and </a:t>
            </a:r>
            <a:r>
              <a:rPr lang="it-IT" sz="1600" dirty="0" err="1">
                <a:solidFill>
                  <a:schemeClr val="bg1"/>
                </a:solidFill>
              </a:rPr>
              <a:t>wine</a:t>
            </a:r>
            <a:r>
              <a:rPr lang="it-IT" sz="1600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it-IT" sz="1600" dirty="0">
                <a:solidFill>
                  <a:schemeClr val="bg1"/>
                </a:solidFill>
              </a:rPr>
              <a:t>- baby </a:t>
            </a:r>
            <a:r>
              <a:rPr lang="it-IT" sz="1600" dirty="0" err="1">
                <a:solidFill>
                  <a:schemeClr val="bg1"/>
                </a:solidFill>
              </a:rPr>
              <a:t>bottle</a:t>
            </a:r>
            <a:r>
              <a:rPr lang="it-IT" sz="1600" dirty="0">
                <a:solidFill>
                  <a:schemeClr val="bg1"/>
                </a:solidFill>
              </a:rPr>
              <a:t> with </a:t>
            </a:r>
            <a:r>
              <a:rPr lang="it-IT" sz="1600" dirty="0" err="1">
                <a:solidFill>
                  <a:schemeClr val="bg1"/>
                </a:solidFill>
              </a:rPr>
              <a:t>fresh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products</a:t>
            </a:r>
            <a:endParaRPr lang="it-IT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it-IT" sz="1600" dirty="0">
                <a:solidFill>
                  <a:schemeClr val="bg1"/>
                </a:solidFill>
              </a:rPr>
              <a:t>- mini club and junior club </a:t>
            </a:r>
            <a:r>
              <a:rPr lang="it-IT" sz="1600" dirty="0" err="1">
                <a:solidFill>
                  <a:schemeClr val="bg1"/>
                </a:solidFill>
              </a:rPr>
              <a:t>at</a:t>
            </a:r>
            <a:r>
              <a:rPr lang="it-IT" sz="1600" dirty="0">
                <a:solidFill>
                  <a:schemeClr val="bg1"/>
                </a:solidFill>
              </a:rPr>
              <a:t> set </a:t>
            </a:r>
            <a:r>
              <a:rPr lang="it-IT" sz="1600" dirty="0" err="1">
                <a:solidFill>
                  <a:schemeClr val="bg1"/>
                </a:solidFill>
              </a:rPr>
              <a:t>times</a:t>
            </a:r>
            <a:r>
              <a:rPr lang="it-IT" sz="1600" dirty="0">
                <a:solidFill>
                  <a:schemeClr val="bg1"/>
                </a:solidFill>
              </a:rPr>
              <a:t> in Nello Land</a:t>
            </a:r>
          </a:p>
          <a:p>
            <a:pPr>
              <a:lnSpc>
                <a:spcPct val="100000"/>
              </a:lnSpc>
            </a:pPr>
            <a:r>
              <a:rPr lang="it-IT" sz="1600" dirty="0">
                <a:solidFill>
                  <a:schemeClr val="bg1"/>
                </a:solidFill>
              </a:rPr>
              <a:t>- daytime </a:t>
            </a:r>
            <a:r>
              <a:rPr lang="it-IT" sz="1600" dirty="0" err="1">
                <a:solidFill>
                  <a:schemeClr val="bg1"/>
                </a:solidFill>
              </a:rPr>
              <a:t>sports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fields</a:t>
            </a:r>
            <a:r>
              <a:rPr lang="it-IT" sz="1600" dirty="0">
                <a:solidFill>
                  <a:schemeClr val="bg1"/>
                </a:solidFill>
              </a:rPr>
              <a:t>, </a:t>
            </a:r>
            <a:r>
              <a:rPr lang="it-IT" sz="1600" dirty="0" err="1">
                <a:solidFill>
                  <a:schemeClr val="bg1"/>
                </a:solidFill>
              </a:rPr>
              <a:t>subject</a:t>
            </a:r>
            <a:r>
              <a:rPr lang="it-IT" sz="1600" dirty="0">
                <a:solidFill>
                  <a:schemeClr val="bg1"/>
                </a:solidFill>
              </a:rPr>
              <a:t> to </a:t>
            </a:r>
            <a:r>
              <a:rPr lang="it-IT" sz="1600" dirty="0" err="1">
                <a:solidFill>
                  <a:schemeClr val="bg1"/>
                </a:solidFill>
              </a:rPr>
              <a:t>availability</a:t>
            </a:r>
            <a:endParaRPr lang="it-IT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it-IT" sz="1600" dirty="0">
                <a:solidFill>
                  <a:schemeClr val="bg1"/>
                </a:solidFill>
              </a:rPr>
              <a:t>- </a:t>
            </a:r>
            <a:r>
              <a:rPr lang="it-IT" sz="1600" dirty="0" err="1">
                <a:solidFill>
                  <a:schemeClr val="bg1"/>
                </a:solidFill>
              </a:rPr>
              <a:t>Toboggan</a:t>
            </a:r>
            <a:r>
              <a:rPr lang="it-IT" sz="1600" dirty="0">
                <a:solidFill>
                  <a:schemeClr val="bg1"/>
                </a:solidFill>
              </a:rPr>
              <a:t> and Lido Pontone </a:t>
            </a:r>
            <a:r>
              <a:rPr lang="it-IT" sz="1600" dirty="0" err="1">
                <a:solidFill>
                  <a:schemeClr val="bg1"/>
                </a:solidFill>
              </a:rPr>
              <a:t>equipped</a:t>
            </a:r>
            <a:r>
              <a:rPr lang="it-IT" sz="1600" dirty="0">
                <a:solidFill>
                  <a:schemeClr val="bg1"/>
                </a:solidFill>
              </a:rPr>
              <a:t> with </a:t>
            </a:r>
            <a:r>
              <a:rPr lang="it-IT" sz="1600" dirty="0" err="1">
                <a:solidFill>
                  <a:schemeClr val="bg1"/>
                </a:solidFill>
              </a:rPr>
              <a:t>parasols</a:t>
            </a:r>
            <a:r>
              <a:rPr lang="it-IT" sz="1600" dirty="0">
                <a:solidFill>
                  <a:schemeClr val="bg1"/>
                </a:solidFill>
              </a:rPr>
              <a:t> and </a:t>
            </a:r>
            <a:r>
              <a:rPr lang="it-IT" sz="1600" dirty="0" err="1">
                <a:solidFill>
                  <a:schemeClr val="bg1"/>
                </a:solidFill>
              </a:rPr>
              <a:t>sun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loungers</a:t>
            </a:r>
            <a:r>
              <a:rPr lang="it-IT" sz="1600" dirty="0">
                <a:solidFill>
                  <a:schemeClr val="bg1"/>
                </a:solidFill>
              </a:rPr>
              <a:t>,</a:t>
            </a:r>
          </a:p>
          <a:p>
            <a:pPr>
              <a:lnSpc>
                <a:spcPct val="100000"/>
              </a:lnSpc>
            </a:pPr>
            <a:r>
              <a:rPr lang="it-IT" sz="1600" dirty="0">
                <a:solidFill>
                  <a:schemeClr val="bg1"/>
                </a:solidFill>
              </a:rPr>
              <a:t>- </a:t>
            </a:r>
            <a:r>
              <a:rPr lang="it-IT" sz="1600" dirty="0" err="1">
                <a:solidFill>
                  <a:schemeClr val="bg1"/>
                </a:solidFill>
              </a:rPr>
              <a:t>Gulf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swimming</a:t>
            </a:r>
            <a:r>
              <a:rPr lang="it-IT" sz="1600" dirty="0">
                <a:solidFill>
                  <a:schemeClr val="bg1"/>
                </a:solidFill>
              </a:rPr>
              <a:t> pool</a:t>
            </a:r>
            <a:r>
              <a:rPr lang="it-IT" sz="1600" dirty="0"/>
              <a:t> </a:t>
            </a:r>
          </a:p>
          <a:p>
            <a:pPr>
              <a:lnSpc>
                <a:spcPct val="100000"/>
              </a:lnSpc>
            </a:pPr>
            <a:r>
              <a:rPr lang="it-IT" sz="1600" dirty="0">
                <a:solidFill>
                  <a:schemeClr val="bg1"/>
                </a:solidFill>
              </a:rPr>
              <a:t>- Olympic </a:t>
            </a:r>
            <a:r>
              <a:rPr lang="it-IT" sz="1600" dirty="0" err="1">
                <a:solidFill>
                  <a:schemeClr val="bg1"/>
                </a:solidFill>
              </a:rPr>
              <a:t>swimming</a:t>
            </a:r>
            <a:r>
              <a:rPr lang="it-IT" sz="1600" dirty="0">
                <a:solidFill>
                  <a:schemeClr val="bg1"/>
                </a:solidFill>
              </a:rPr>
              <a:t> pool,</a:t>
            </a:r>
          </a:p>
          <a:p>
            <a:pPr>
              <a:lnSpc>
                <a:spcPct val="100000"/>
              </a:lnSpc>
            </a:pPr>
            <a:r>
              <a:rPr lang="it-IT" sz="1600" dirty="0">
                <a:solidFill>
                  <a:schemeClr val="bg1"/>
                </a:solidFill>
              </a:rPr>
              <a:t>- </a:t>
            </a:r>
            <a:r>
              <a:rPr lang="it-IT" sz="1600" dirty="0" err="1">
                <a:solidFill>
                  <a:schemeClr val="bg1"/>
                </a:solidFill>
              </a:rPr>
              <a:t>evening</a:t>
            </a:r>
            <a:r>
              <a:rPr lang="it-IT" sz="1600" dirty="0">
                <a:solidFill>
                  <a:schemeClr val="bg1"/>
                </a:solidFill>
              </a:rPr>
              <a:t> piano bar,</a:t>
            </a:r>
          </a:p>
          <a:p>
            <a:pPr>
              <a:lnSpc>
                <a:spcPct val="100000"/>
              </a:lnSpc>
            </a:pPr>
            <a:r>
              <a:rPr lang="it-IT" sz="1600" dirty="0">
                <a:solidFill>
                  <a:schemeClr val="bg1"/>
                </a:solidFill>
              </a:rPr>
              <a:t>- indoor parking                               </a:t>
            </a:r>
            <a:r>
              <a:rPr lang="it-IT" sz="1300" dirty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804EE72-3968-73EC-486E-FB96D3ED9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577171" y="5189839"/>
            <a:ext cx="15700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3712" y="312535"/>
            <a:ext cx="2833496" cy="202453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7773" y="2536180"/>
            <a:ext cx="3099447" cy="225544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04931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88541" y="645796"/>
            <a:ext cx="10041924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it-IT" b="1" dirty="0" err="1">
                <a:solidFill>
                  <a:schemeClr val="bg1"/>
                </a:solidFill>
              </a:rPr>
              <a:t>Registration</a:t>
            </a:r>
            <a:r>
              <a:rPr lang="it-IT" b="1" dirty="0">
                <a:solidFill>
                  <a:schemeClr val="bg1"/>
                </a:solidFill>
              </a:rPr>
              <a:t> and </a:t>
            </a:r>
            <a:r>
              <a:rPr lang="it-IT" b="1" dirty="0" err="1">
                <a:solidFill>
                  <a:schemeClr val="bg1"/>
                </a:solidFill>
              </a:rPr>
              <a:t>Payment</a:t>
            </a:r>
            <a:r>
              <a:rPr lang="it-IT" b="1" dirty="0">
                <a:solidFill>
                  <a:schemeClr val="bg1"/>
                </a:solidFill>
              </a:rPr>
              <a:t> Policy</a:t>
            </a:r>
          </a:p>
          <a:p>
            <a:pPr>
              <a:lnSpc>
                <a:spcPct val="100000"/>
              </a:lnSpc>
            </a:pPr>
            <a:endParaRPr lang="it-IT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it-IT" b="1" dirty="0">
                <a:solidFill>
                  <a:schemeClr val="bg1"/>
                </a:solidFill>
              </a:rPr>
              <a:t>By 01 March 2025: </a:t>
            </a:r>
            <a:r>
              <a:rPr lang="it-IT" dirty="0">
                <a:solidFill>
                  <a:schemeClr val="bg1"/>
                </a:solidFill>
              </a:rPr>
              <a:t> guest/</a:t>
            </a:r>
            <a:r>
              <a:rPr lang="it-IT" dirty="0" err="1">
                <a:solidFill>
                  <a:schemeClr val="bg1"/>
                </a:solidFill>
              </a:rPr>
              <a:t>athlete</a:t>
            </a:r>
            <a:r>
              <a:rPr lang="it-IT" dirty="0">
                <a:solidFill>
                  <a:schemeClr val="bg1"/>
                </a:solidFill>
              </a:rPr>
              <a:t> list for hotel per </a:t>
            </a:r>
            <a:r>
              <a:rPr lang="it-IT" dirty="0" err="1">
                <a:solidFill>
                  <a:schemeClr val="bg1"/>
                </a:solidFill>
              </a:rPr>
              <a:t>nation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should</a:t>
            </a:r>
            <a:r>
              <a:rPr lang="it-IT" dirty="0">
                <a:solidFill>
                  <a:schemeClr val="bg1"/>
                </a:solidFill>
              </a:rPr>
              <a:t> be </a:t>
            </a:r>
            <a:r>
              <a:rPr lang="it-IT" dirty="0" err="1">
                <a:solidFill>
                  <a:schemeClr val="bg1"/>
                </a:solidFill>
              </a:rPr>
              <a:t>sent</a:t>
            </a:r>
            <a:r>
              <a:rPr lang="it-IT" dirty="0">
                <a:solidFill>
                  <a:schemeClr val="bg1"/>
                </a:solidFill>
              </a:rPr>
              <a:t> to: elena@iltuareg.it </a:t>
            </a:r>
          </a:p>
          <a:p>
            <a:pPr>
              <a:lnSpc>
                <a:spcPct val="100000"/>
              </a:lnSpc>
            </a:pPr>
            <a:r>
              <a:rPr lang="it-IT" dirty="0">
                <a:solidFill>
                  <a:schemeClr val="bg1"/>
                </a:solidFill>
              </a:rPr>
              <a:t>The Tuareg </a:t>
            </a:r>
            <a:r>
              <a:rPr lang="it-IT" dirty="0" err="1">
                <a:solidFill>
                  <a:schemeClr val="bg1"/>
                </a:solidFill>
              </a:rPr>
              <a:t>will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issue</a:t>
            </a:r>
            <a:r>
              <a:rPr lang="it-IT" dirty="0">
                <a:solidFill>
                  <a:schemeClr val="bg1"/>
                </a:solidFill>
              </a:rPr>
              <a:t> a pro-forma </a:t>
            </a:r>
            <a:r>
              <a:rPr lang="it-IT" dirty="0" err="1">
                <a:solidFill>
                  <a:schemeClr val="bg1"/>
                </a:solidFill>
              </a:rPr>
              <a:t>invoice</a:t>
            </a:r>
            <a:r>
              <a:rPr lang="it-IT" dirty="0">
                <a:solidFill>
                  <a:schemeClr val="bg1"/>
                </a:solidFill>
              </a:rPr>
              <a:t> to </a:t>
            </a:r>
            <a:r>
              <a:rPr lang="it-IT" dirty="0" err="1">
                <a:solidFill>
                  <a:schemeClr val="bg1"/>
                </a:solidFill>
              </a:rPr>
              <a:t>each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nation</a:t>
            </a:r>
            <a:r>
              <a:rPr lang="it-IT" dirty="0">
                <a:solidFill>
                  <a:schemeClr val="bg1"/>
                </a:solidFill>
              </a:rPr>
              <a:t> to </a:t>
            </a:r>
            <a:r>
              <a:rPr lang="it-IT" dirty="0" err="1">
                <a:solidFill>
                  <a:schemeClr val="bg1"/>
                </a:solidFill>
              </a:rPr>
              <a:t>which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we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ask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you</a:t>
            </a:r>
            <a:r>
              <a:rPr lang="it-IT" dirty="0">
                <a:solidFill>
                  <a:schemeClr val="bg1"/>
                </a:solidFill>
              </a:rPr>
              <a:t> to </a:t>
            </a:r>
            <a:r>
              <a:rPr lang="it-IT" dirty="0" err="1">
                <a:solidFill>
                  <a:schemeClr val="bg1"/>
                </a:solidFill>
              </a:rPr>
              <a:t>send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all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invoicing</a:t>
            </a:r>
            <a:r>
              <a:rPr lang="it-IT" dirty="0">
                <a:solidFill>
                  <a:schemeClr val="bg1"/>
                </a:solidFill>
              </a:rPr>
              <a:t> data</a:t>
            </a:r>
          </a:p>
          <a:p>
            <a:pPr>
              <a:lnSpc>
                <a:spcPct val="100000"/>
              </a:lnSpc>
            </a:pPr>
            <a:r>
              <a:rPr lang="it-IT" b="1" dirty="0">
                <a:solidFill>
                  <a:schemeClr val="bg1"/>
                </a:solidFill>
              </a:rPr>
              <a:t>By 15 March 2025</a:t>
            </a:r>
            <a:r>
              <a:rPr lang="it-IT" dirty="0">
                <a:solidFill>
                  <a:schemeClr val="bg1"/>
                </a:solidFill>
              </a:rPr>
              <a:t>: </a:t>
            </a:r>
            <a:r>
              <a:rPr lang="it-IT" dirty="0" err="1">
                <a:solidFill>
                  <a:schemeClr val="bg1"/>
                </a:solidFill>
              </a:rPr>
              <a:t>Payment</a:t>
            </a:r>
            <a:r>
              <a:rPr lang="it-IT" dirty="0">
                <a:solidFill>
                  <a:schemeClr val="bg1"/>
                </a:solidFill>
              </a:rPr>
              <a:t>, </a:t>
            </a:r>
            <a:r>
              <a:rPr lang="it-IT" dirty="0" err="1">
                <a:solidFill>
                  <a:schemeClr val="bg1"/>
                </a:solidFill>
              </a:rPr>
              <a:t>including</a:t>
            </a:r>
            <a:r>
              <a:rPr lang="it-IT" dirty="0">
                <a:solidFill>
                  <a:schemeClr val="bg1"/>
                </a:solidFill>
              </a:rPr>
              <a:t> Gala </a:t>
            </a:r>
            <a:r>
              <a:rPr lang="it-IT" dirty="0" err="1">
                <a:solidFill>
                  <a:schemeClr val="bg1"/>
                </a:solidFill>
              </a:rPr>
              <a:t>dinner</a:t>
            </a:r>
            <a:r>
              <a:rPr lang="it-IT" dirty="0">
                <a:solidFill>
                  <a:schemeClr val="bg1"/>
                </a:solidFill>
              </a:rPr>
              <a:t>, to the </a:t>
            </a:r>
            <a:r>
              <a:rPr lang="it-IT" dirty="0" err="1">
                <a:solidFill>
                  <a:schemeClr val="bg1"/>
                </a:solidFill>
              </a:rPr>
              <a:t>following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beneficiary</a:t>
            </a:r>
            <a:r>
              <a:rPr lang="it-IT" dirty="0">
                <a:solidFill>
                  <a:schemeClr val="bg1"/>
                </a:solidFill>
              </a:rPr>
              <a:t>:</a:t>
            </a:r>
          </a:p>
          <a:p>
            <a:pPr>
              <a:lnSpc>
                <a:spcPct val="100000"/>
              </a:lnSpc>
            </a:pPr>
            <a:endParaRPr lang="it-IT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it-IT" b="1" dirty="0">
                <a:solidFill>
                  <a:schemeClr val="bg1"/>
                </a:solidFill>
              </a:rPr>
              <a:t>TUAREG SRL CREDEM IBAN IT59N030320460100000791 SWIFT BACRIT22PAL </a:t>
            </a:r>
            <a:endParaRPr lang="it-IT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it-IT" b="1" dirty="0">
                <a:solidFill>
                  <a:schemeClr val="bg1"/>
                </a:solidFill>
              </a:rPr>
              <a:t>CAUSAL: BEC 2025 and COUNTRY NAME </a:t>
            </a:r>
          </a:p>
          <a:p>
            <a:pPr>
              <a:lnSpc>
                <a:spcPct val="100000"/>
              </a:lnSpc>
            </a:pPr>
            <a:endParaRPr lang="it-IT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it-IT" b="1" dirty="0" err="1">
                <a:solidFill>
                  <a:schemeClr val="bg1"/>
                </a:solidFill>
              </a:rPr>
              <a:t>Cancellation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policies</a:t>
            </a:r>
            <a:endParaRPr lang="it-IT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it-IT" dirty="0">
                <a:solidFill>
                  <a:schemeClr val="bg1"/>
                </a:solidFill>
              </a:rPr>
              <a:t>No penalty for </a:t>
            </a:r>
            <a:r>
              <a:rPr lang="it-IT" dirty="0" err="1">
                <a:solidFill>
                  <a:schemeClr val="bg1"/>
                </a:solidFill>
              </a:rPr>
              <a:t>cancellations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received</a:t>
            </a:r>
            <a:r>
              <a:rPr lang="it-IT" dirty="0">
                <a:solidFill>
                  <a:schemeClr val="bg1"/>
                </a:solidFill>
              </a:rPr>
              <a:t> by 01 March 2025</a:t>
            </a:r>
          </a:p>
          <a:p>
            <a:pPr>
              <a:lnSpc>
                <a:spcPct val="100000"/>
              </a:lnSpc>
            </a:pPr>
            <a:r>
              <a:rPr lang="it-IT" dirty="0">
                <a:solidFill>
                  <a:schemeClr val="bg1"/>
                </a:solidFill>
              </a:rPr>
              <a:t>10% penalty for </a:t>
            </a:r>
            <a:r>
              <a:rPr lang="it-IT" dirty="0" err="1">
                <a:solidFill>
                  <a:schemeClr val="bg1"/>
                </a:solidFill>
              </a:rPr>
              <a:t>cancellations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received</a:t>
            </a:r>
            <a:r>
              <a:rPr lang="it-IT" dirty="0">
                <a:solidFill>
                  <a:schemeClr val="bg1"/>
                </a:solidFill>
              </a:rPr>
              <a:t> by 15 March 2025</a:t>
            </a:r>
          </a:p>
          <a:p>
            <a:pPr>
              <a:lnSpc>
                <a:spcPct val="100000"/>
              </a:lnSpc>
            </a:pPr>
            <a:r>
              <a:rPr lang="it-IT" dirty="0">
                <a:solidFill>
                  <a:schemeClr val="bg1"/>
                </a:solidFill>
              </a:rPr>
              <a:t>25% penalty for </a:t>
            </a:r>
            <a:r>
              <a:rPr lang="it-IT" dirty="0" err="1">
                <a:solidFill>
                  <a:schemeClr val="bg1"/>
                </a:solidFill>
              </a:rPr>
              <a:t>cancellations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received</a:t>
            </a:r>
            <a:r>
              <a:rPr lang="it-IT" dirty="0">
                <a:solidFill>
                  <a:schemeClr val="bg1"/>
                </a:solidFill>
              </a:rPr>
              <a:t> by 30 March 2025</a:t>
            </a:r>
          </a:p>
          <a:p>
            <a:pPr>
              <a:lnSpc>
                <a:spcPct val="100000"/>
              </a:lnSpc>
            </a:pPr>
            <a:r>
              <a:rPr lang="it-IT" dirty="0">
                <a:solidFill>
                  <a:schemeClr val="bg1"/>
                </a:solidFill>
              </a:rPr>
              <a:t>50% </a:t>
            </a:r>
            <a:r>
              <a:rPr lang="it-IT" dirty="0" err="1">
                <a:solidFill>
                  <a:schemeClr val="bg1"/>
                </a:solidFill>
              </a:rPr>
              <a:t>cancellation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fee</a:t>
            </a:r>
            <a:r>
              <a:rPr lang="it-IT" dirty="0">
                <a:solidFill>
                  <a:schemeClr val="bg1"/>
                </a:solidFill>
              </a:rPr>
              <a:t> for </a:t>
            </a:r>
            <a:r>
              <a:rPr lang="it-IT" dirty="0" err="1">
                <a:solidFill>
                  <a:schemeClr val="bg1"/>
                </a:solidFill>
              </a:rPr>
              <a:t>cancellations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received</a:t>
            </a:r>
            <a:r>
              <a:rPr lang="it-IT" dirty="0">
                <a:solidFill>
                  <a:schemeClr val="bg1"/>
                </a:solidFill>
              </a:rPr>
              <a:t> by 30 April 2025</a:t>
            </a:r>
          </a:p>
          <a:p>
            <a:pPr>
              <a:lnSpc>
                <a:spcPct val="100000"/>
              </a:lnSpc>
            </a:pPr>
            <a:r>
              <a:rPr lang="it-IT" dirty="0">
                <a:solidFill>
                  <a:schemeClr val="bg1"/>
                </a:solidFill>
              </a:rPr>
              <a:t>80% </a:t>
            </a:r>
            <a:r>
              <a:rPr lang="it-IT" dirty="0" err="1">
                <a:solidFill>
                  <a:schemeClr val="bg1"/>
                </a:solidFill>
              </a:rPr>
              <a:t>cancellation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fee</a:t>
            </a:r>
            <a:r>
              <a:rPr lang="it-IT" dirty="0">
                <a:solidFill>
                  <a:schemeClr val="bg1"/>
                </a:solidFill>
              </a:rPr>
              <a:t> for </a:t>
            </a:r>
            <a:r>
              <a:rPr lang="it-IT" dirty="0" err="1">
                <a:solidFill>
                  <a:schemeClr val="bg1"/>
                </a:solidFill>
              </a:rPr>
              <a:t>cancellations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received</a:t>
            </a:r>
            <a:r>
              <a:rPr lang="it-IT" dirty="0">
                <a:solidFill>
                  <a:schemeClr val="bg1"/>
                </a:solidFill>
              </a:rPr>
              <a:t> by 13 </a:t>
            </a:r>
            <a:r>
              <a:rPr lang="it-IT" dirty="0" err="1">
                <a:solidFill>
                  <a:schemeClr val="bg1"/>
                </a:solidFill>
              </a:rPr>
              <a:t>May</a:t>
            </a:r>
            <a:r>
              <a:rPr lang="it-IT" dirty="0">
                <a:solidFill>
                  <a:schemeClr val="bg1"/>
                </a:solidFill>
              </a:rPr>
              <a:t> 2025</a:t>
            </a:r>
          </a:p>
          <a:p>
            <a:pPr>
              <a:lnSpc>
                <a:spcPct val="100000"/>
              </a:lnSpc>
            </a:pPr>
            <a:r>
              <a:rPr lang="it-IT" dirty="0">
                <a:solidFill>
                  <a:schemeClr val="bg1"/>
                </a:solidFill>
              </a:rPr>
              <a:t>100% penalty from 14 </a:t>
            </a:r>
            <a:r>
              <a:rPr lang="it-IT" dirty="0" err="1">
                <a:solidFill>
                  <a:schemeClr val="bg1"/>
                </a:solidFill>
              </a:rPr>
              <a:t>May</a:t>
            </a:r>
            <a:r>
              <a:rPr lang="it-IT" dirty="0">
                <a:solidFill>
                  <a:schemeClr val="bg1"/>
                </a:solidFill>
              </a:rPr>
              <a:t> 2025 and in case of no-show</a:t>
            </a:r>
          </a:p>
          <a:p>
            <a:pPr>
              <a:lnSpc>
                <a:spcPct val="100000"/>
              </a:lnSpc>
            </a:pPr>
            <a:endParaRPr lang="it-IT" dirty="0">
              <a:solidFill>
                <a:schemeClr val="bg1"/>
              </a:solidFill>
            </a:endParaRPr>
          </a:p>
          <a:p>
            <a:r>
              <a:rPr lang="it-IT" sz="1400" b="1" dirty="0">
                <a:solidFill>
                  <a:schemeClr val="bg1"/>
                </a:solidFill>
              </a:rPr>
              <a:t>GALA DINNER WITH MUSIC AND SHOWS </a:t>
            </a:r>
            <a:endParaRPr lang="it-IT" sz="1400" dirty="0">
              <a:solidFill>
                <a:schemeClr val="bg1"/>
              </a:solidFill>
            </a:endParaRPr>
          </a:p>
          <a:p>
            <a:r>
              <a:rPr lang="it-IT" sz="1400" dirty="0">
                <a:solidFill>
                  <a:schemeClr val="bg1"/>
                </a:solidFill>
              </a:rPr>
              <a:t>€ 50 ADULTS </a:t>
            </a:r>
          </a:p>
          <a:p>
            <a:r>
              <a:rPr lang="it-IT" sz="1400" dirty="0">
                <a:solidFill>
                  <a:schemeClr val="bg1"/>
                </a:solidFill>
              </a:rPr>
              <a:t>€ 25 YOUNG UNDER 16</a:t>
            </a:r>
          </a:p>
          <a:p>
            <a:r>
              <a:rPr lang="it-IT" sz="1400" dirty="0">
                <a:solidFill>
                  <a:schemeClr val="bg1"/>
                </a:solidFill>
              </a:rPr>
              <a:t>FREE CHD UNDER 3 YEARS</a:t>
            </a:r>
          </a:p>
          <a:p>
            <a:pPr>
              <a:lnSpc>
                <a:spcPct val="100000"/>
              </a:lnSpc>
            </a:pPr>
            <a:endParaRPr lang="it-IT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it-IT" dirty="0">
                <a:solidFill>
                  <a:schemeClr val="bg1"/>
                </a:solidFill>
              </a:rPr>
              <a:t>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04EE72-3968-73EC-486E-FB96D3ED9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075031" y="3672403"/>
            <a:ext cx="15700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062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7B06E9-7BD7-1C10-1799-2709BD2ED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9125"/>
            <a:ext cx="9906000" cy="1168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5400" dirty="0">
                <a:solidFill>
                  <a:schemeClr val="bg1"/>
                </a:solidFill>
              </a:rPr>
              <a:t>Hotel </a:t>
            </a:r>
            <a:r>
              <a:rPr lang="fi-FI" sz="5400" dirty="0" err="1">
                <a:solidFill>
                  <a:schemeClr val="bg1"/>
                </a:solidFill>
              </a:rPr>
              <a:t>reservations</a:t>
            </a:r>
            <a:r>
              <a:rPr lang="fi-FI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15363" name="Sisällön paikkamerkki 2">
            <a:extLst>
              <a:ext uri="{FF2B5EF4-FFF2-40B4-BE49-F238E27FC236}">
                <a16:creationId xmlns:a16="http://schemas.microsoft.com/office/drawing/2014/main" id="{7B008C16-989F-1FE3-AA78-ED6BEAB56C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1413" y="2051050"/>
            <a:ext cx="9906000" cy="4376738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i-FI" altLang="fi-FI" dirty="0">
                <a:solidFill>
                  <a:schemeClr val="bg1"/>
                </a:solidFill>
              </a:rPr>
              <a:t>We recommend Hotel CDSHOTELS TERRASINI (Città del Mare)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i-FI" altLang="fi-FI" dirty="0">
                <a:solidFill>
                  <a:schemeClr val="bg1"/>
                </a:solidFill>
              </a:rPr>
              <a:t>The hotel must be booked on mail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i-FI" altLang="fi-FI" dirty="0">
                <a:solidFill>
                  <a:schemeClr val="bg1"/>
                </a:solidFill>
              </a:rPr>
              <a:t>Email: elena@iltuareg.it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i-FI" altLang="fi-FI" dirty="0">
                <a:solidFill>
                  <a:schemeClr val="bg1"/>
                </a:solidFill>
              </a:rPr>
              <a:t>Reservation code: BOWLING + companyname</a:t>
            </a:r>
            <a:br>
              <a:rPr lang="fi-FI" altLang="fi-FI" dirty="0">
                <a:solidFill>
                  <a:schemeClr val="bg1"/>
                </a:solidFill>
              </a:rPr>
            </a:br>
            <a:br>
              <a:rPr lang="fi-FI" altLang="fi-FI" dirty="0">
                <a:solidFill>
                  <a:schemeClr val="bg1"/>
                </a:solidFill>
              </a:rPr>
            </a:br>
            <a:r>
              <a:rPr lang="fi-FI" altLang="fi-FI" dirty="0">
                <a:solidFill>
                  <a:schemeClr val="bg1"/>
                </a:solidFill>
              </a:rPr>
              <a:t>Deadline 01.03.2025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B604A0-4D75-00A3-D1D3-FC46099A6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477376" y="5121276"/>
            <a:ext cx="15700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FF01D7-DC03-181F-85F8-8439A40C0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9125"/>
            <a:ext cx="9906000" cy="10985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5400" dirty="0" err="1">
                <a:solidFill>
                  <a:schemeClr val="bg1"/>
                </a:solidFill>
              </a:rPr>
              <a:t>results</a:t>
            </a:r>
            <a:endParaRPr lang="fi-FI" sz="5400" dirty="0">
              <a:solidFill>
                <a:schemeClr val="bg1"/>
              </a:solidFill>
            </a:endParaRPr>
          </a:p>
        </p:txBody>
      </p:sp>
      <p:sp>
        <p:nvSpPr>
          <p:cNvPr id="16387" name="Sisällön paikkamerkki 2">
            <a:extLst>
              <a:ext uri="{FF2B5EF4-FFF2-40B4-BE49-F238E27FC236}">
                <a16:creationId xmlns:a16="http://schemas.microsoft.com/office/drawing/2014/main" id="{0501B67A-A20A-E093-6447-8471A11416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1413" y="2160588"/>
            <a:ext cx="9906000" cy="4198937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i-FI" altLang="fi-FI" sz="3200" dirty="0">
                <a:solidFill>
                  <a:schemeClr val="bg1"/>
                </a:solidFill>
              </a:rPr>
              <a:t>The bowling center are using Online Scoring.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br>
              <a:rPr lang="fi-FI" altLang="fi-FI" sz="3200" dirty="0">
                <a:solidFill>
                  <a:schemeClr val="bg1"/>
                </a:solidFill>
              </a:rPr>
            </a:br>
            <a:r>
              <a:rPr lang="fi-FI" altLang="fi-FI" sz="3200" dirty="0">
                <a:solidFill>
                  <a:schemeClr val="bg1"/>
                </a:solidFill>
              </a:rPr>
              <a:t>Results are shown on screens and will be updated to the websites right after squads.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fi-FI" altLang="fi-FI" sz="3200" dirty="0">
              <a:solidFill>
                <a:schemeClr val="bg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804EE72-3968-73EC-486E-FB96D3ED9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668154" y="4789488"/>
            <a:ext cx="15700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F3E8C1-9796-9AFD-D95A-D91CC8EBD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812" y="4749284"/>
            <a:ext cx="7784756" cy="14792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fi-FI" sz="1400" b="1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12" y="508147"/>
            <a:ext cx="7949512" cy="5925603"/>
          </a:xfr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804EE72-3968-73EC-486E-FB96D3ED9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771698" y="4314288"/>
            <a:ext cx="15700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1A2F27-38C5-0374-6F81-5BA9CBDE1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0"/>
            <a:ext cx="8534400" cy="150706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5400" dirty="0" err="1">
                <a:solidFill>
                  <a:schemeClr val="bg1"/>
                </a:solidFill>
              </a:rPr>
              <a:t>Bec</a:t>
            </a:r>
            <a:r>
              <a:rPr lang="fi-FI" sz="5400" dirty="0">
                <a:solidFill>
                  <a:schemeClr val="bg1"/>
                </a:solidFill>
              </a:rPr>
              <a:t> </a:t>
            </a:r>
            <a:r>
              <a:rPr lang="fi-FI" sz="5400" dirty="0" err="1">
                <a:solidFill>
                  <a:schemeClr val="bg1"/>
                </a:solidFill>
              </a:rPr>
              <a:t>meeting</a:t>
            </a:r>
            <a:endParaRPr lang="fi-FI" sz="5400" dirty="0">
              <a:solidFill>
                <a:schemeClr val="bg1"/>
              </a:solidFill>
            </a:endParaRPr>
          </a:p>
        </p:txBody>
      </p:sp>
      <p:sp>
        <p:nvSpPr>
          <p:cNvPr id="21507" name="Sisällön paikkamerkki 2">
            <a:extLst>
              <a:ext uri="{FF2B5EF4-FFF2-40B4-BE49-F238E27FC236}">
                <a16:creationId xmlns:a16="http://schemas.microsoft.com/office/drawing/2014/main" id="{50A4FD18-6B4F-ABCC-5C07-64FF1409E4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fi-FI" altLang="fi-FI" sz="40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i-FI" altLang="fi-FI" sz="4000" dirty="0">
                <a:solidFill>
                  <a:schemeClr val="bg1"/>
                </a:solidFill>
              </a:rPr>
              <a:t>FRIDAY 30th of May 2025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i-FI" altLang="fi-FI" sz="4000" dirty="0">
                <a:solidFill>
                  <a:schemeClr val="bg1"/>
                </a:solidFill>
              </a:rPr>
              <a:t>At 09:45 am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i-FI" altLang="fi-FI" sz="4000" dirty="0">
                <a:solidFill>
                  <a:schemeClr val="bg1"/>
                </a:solidFill>
              </a:rPr>
              <a:t>Hotel: CDShotels Citta del Mare Terrasini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60AB3A-FDBD-057A-7372-67748DC6A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899990" y="619125"/>
            <a:ext cx="15700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15CCBC-F006-23F3-DF8C-543B364E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47" y="277797"/>
            <a:ext cx="8534400" cy="150706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5400" dirty="0">
                <a:solidFill>
                  <a:schemeClr val="bg1"/>
                </a:solidFill>
              </a:rPr>
              <a:t>LivestreamING</a:t>
            </a:r>
          </a:p>
        </p:txBody>
      </p:sp>
      <p:sp>
        <p:nvSpPr>
          <p:cNvPr id="22531" name="Sisällön paikkamerkki 2">
            <a:extLst>
              <a:ext uri="{FF2B5EF4-FFF2-40B4-BE49-F238E27FC236}">
                <a16:creationId xmlns:a16="http://schemas.microsoft.com/office/drawing/2014/main" id="{BA1DEAC1-788C-EB69-5112-4676EAA205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fi-FI" altLang="fi-FI" sz="40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i-FI" altLang="fi-FI" sz="4000" dirty="0"/>
              <a:t>http://</a:t>
            </a:r>
            <a:r>
              <a:rPr lang="da-DK" sz="3200" dirty="0" err="1">
                <a:hlinkClick r:id="rId2"/>
              </a:rPr>
              <a:t>QubicaAMF</a:t>
            </a:r>
            <a:r>
              <a:rPr lang="da-DK" sz="3200" dirty="0">
                <a:hlinkClick r:id="rId2"/>
              </a:rPr>
              <a:t> - Online Score</a:t>
            </a:r>
            <a:endParaRPr lang="fi-FI" altLang="fi-FI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235F6E-E463-21C0-1FF5-9CCF2CB1C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943533" y="619125"/>
            <a:ext cx="15700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6B61E4B-92E7-645F-50F0-20C8865D9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9125"/>
            <a:ext cx="9906000" cy="5794375"/>
          </a:xfrm>
        </p:spPr>
        <p:txBody>
          <a:bodyPr/>
          <a:lstStyle/>
          <a:p>
            <a:pPr algn="ctr" eaLnBrk="1" hangingPunct="1">
              <a:defRPr/>
            </a:pPr>
            <a:r>
              <a:rPr lang="fi-FI" sz="9600" dirty="0">
                <a:solidFill>
                  <a:schemeClr val="bg1"/>
                </a:solidFill>
              </a:rPr>
              <a:t>         </a:t>
            </a:r>
            <a:r>
              <a:rPr lang="fi-FI" sz="9600" i="1" dirty="0">
                <a:solidFill>
                  <a:schemeClr val="bg1"/>
                </a:solidFill>
              </a:rPr>
              <a:t>Welcome </a:t>
            </a:r>
            <a:br>
              <a:rPr lang="fi-FI" sz="9600" i="1" dirty="0">
                <a:solidFill>
                  <a:schemeClr val="bg1"/>
                </a:solidFill>
              </a:rPr>
            </a:br>
            <a:r>
              <a:rPr lang="fi-FI" sz="9600" i="1" dirty="0">
                <a:solidFill>
                  <a:schemeClr val="bg1"/>
                </a:solidFill>
              </a:rPr>
              <a:t>        to </a:t>
            </a:r>
            <a:br>
              <a:rPr lang="fi-FI" sz="9600" i="1" dirty="0">
                <a:solidFill>
                  <a:schemeClr val="bg1"/>
                </a:solidFill>
              </a:rPr>
            </a:br>
            <a:r>
              <a:rPr lang="fi-FI" sz="9600" i="1" dirty="0">
                <a:solidFill>
                  <a:schemeClr val="bg1"/>
                </a:solidFill>
              </a:rPr>
              <a:t>        SICILY</a:t>
            </a:r>
          </a:p>
        </p:txBody>
      </p:sp>
      <p:pic>
        <p:nvPicPr>
          <p:cNvPr id="24579" name="Picture 1">
            <a:extLst>
              <a:ext uri="{FF2B5EF4-FFF2-40B4-BE49-F238E27FC236}">
                <a16:creationId xmlns:a16="http://schemas.microsoft.com/office/drawing/2014/main" id="{C83E5198-8B08-B8DE-C5FF-3602F58DC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62037" y="1176338"/>
            <a:ext cx="24892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8C9C13-D69E-77B1-6363-6BB4566BD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9125"/>
            <a:ext cx="9906000" cy="10715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5400" b="1" dirty="0" err="1">
                <a:solidFill>
                  <a:schemeClr val="bg1"/>
                </a:solidFill>
              </a:rPr>
              <a:t>Organising</a:t>
            </a:r>
            <a:r>
              <a:rPr lang="fi-FI" sz="5400" b="1" dirty="0">
                <a:solidFill>
                  <a:schemeClr val="bg1"/>
                </a:solidFill>
              </a:rPr>
              <a:t> </a:t>
            </a:r>
            <a:r>
              <a:rPr lang="fi-FI" sz="5400" b="1" dirty="0" err="1">
                <a:solidFill>
                  <a:schemeClr val="bg1"/>
                </a:solidFill>
              </a:rPr>
              <a:t>Committee</a:t>
            </a:r>
            <a:br>
              <a:rPr lang="fi-FI" b="1" dirty="0"/>
            </a:br>
            <a:endParaRPr lang="fi-FI" dirty="0"/>
          </a:p>
        </p:txBody>
      </p:sp>
      <p:sp>
        <p:nvSpPr>
          <p:cNvPr id="5123" name="Sisällön paikkamerkki 2">
            <a:extLst>
              <a:ext uri="{FF2B5EF4-FFF2-40B4-BE49-F238E27FC236}">
                <a16:creationId xmlns:a16="http://schemas.microsoft.com/office/drawing/2014/main" id="{8F62A221-74EA-1F82-106E-B798D6B026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76288" y="1573427"/>
            <a:ext cx="11110912" cy="4217773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2400" dirty="0">
                <a:solidFill>
                  <a:schemeClr val="bg1"/>
                </a:solidFill>
              </a:rPr>
              <a:t>Chairman : Cosimo Zecca</a:t>
            </a:r>
          </a:p>
          <a:p>
            <a:pPr eaLnBrk="1" hangingPunct="1"/>
            <a:r>
              <a:rPr lang="fi-FI" altLang="fi-FI" sz="2400" dirty="0">
                <a:solidFill>
                  <a:schemeClr val="bg1"/>
                </a:solidFill>
              </a:rPr>
              <a:t>Treasurer/Secretary: Stefania Sisti</a:t>
            </a:r>
          </a:p>
          <a:p>
            <a:pPr eaLnBrk="1" hangingPunct="1"/>
            <a:r>
              <a:rPr lang="sv-SE" altLang="fi-FI" sz="2400" dirty="0">
                <a:solidFill>
                  <a:schemeClr val="bg1"/>
                </a:solidFill>
              </a:rPr>
              <a:t>Results/Assistant bowling center: Ignazio Cerami - Arcangelo Priulla </a:t>
            </a:r>
          </a:p>
          <a:p>
            <a:pPr eaLnBrk="1" hangingPunct="1"/>
            <a:r>
              <a:rPr lang="sv-SE" altLang="fi-FI" sz="2400" dirty="0">
                <a:solidFill>
                  <a:schemeClr val="bg1"/>
                </a:solidFill>
              </a:rPr>
              <a:t>Logistic manager: Vincenzo Lo Cascio- Il Tuareg Tour Operator</a:t>
            </a:r>
          </a:p>
          <a:p>
            <a:pPr eaLnBrk="1" hangingPunct="1"/>
            <a:r>
              <a:rPr lang="sv-SE" altLang="fi-FI" sz="2400" dirty="0">
                <a:solidFill>
                  <a:schemeClr val="bg1"/>
                </a:solidFill>
              </a:rPr>
              <a:t>Techn. Organisation: Staff Fisbb</a:t>
            </a:r>
          </a:p>
        </p:txBody>
      </p:sp>
      <p:pic>
        <p:nvPicPr>
          <p:cNvPr id="5124" name="Picture 2">
            <a:extLst>
              <a:ext uri="{FF2B5EF4-FFF2-40B4-BE49-F238E27FC236}">
                <a16:creationId xmlns:a16="http://schemas.microsoft.com/office/drawing/2014/main" id="{D9EBF869-3350-82A8-E7D1-74117E34C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262394" y="192088"/>
            <a:ext cx="15700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A6E930-FABD-8349-9E7C-899AA2DFD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34950"/>
            <a:ext cx="9906000" cy="15382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5400" dirty="0" err="1">
                <a:solidFill>
                  <a:schemeClr val="bg1"/>
                </a:solidFill>
              </a:rPr>
              <a:t>Fees</a:t>
            </a:r>
            <a:endParaRPr lang="fi-FI" sz="5400" dirty="0">
              <a:solidFill>
                <a:schemeClr val="bg1"/>
              </a:solidFill>
            </a:endParaRPr>
          </a:p>
        </p:txBody>
      </p:sp>
      <p:sp>
        <p:nvSpPr>
          <p:cNvPr id="6147" name="Sisällön paikkamerkki 2">
            <a:extLst>
              <a:ext uri="{FF2B5EF4-FFF2-40B4-BE49-F238E27FC236}">
                <a16:creationId xmlns:a16="http://schemas.microsoft.com/office/drawing/2014/main" id="{F265B6D6-5529-75A3-13AA-31D38F3FBD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1413" y="1884363"/>
            <a:ext cx="9906000" cy="46132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i-FI" altLang="fi-FI" sz="3200" b="1" dirty="0" err="1">
                <a:solidFill>
                  <a:schemeClr val="bg1"/>
                </a:solidFill>
              </a:rPr>
              <a:t>Tournament</a:t>
            </a:r>
            <a:r>
              <a:rPr lang="fi-FI" altLang="fi-FI" sz="3200" b="1" dirty="0">
                <a:solidFill>
                  <a:schemeClr val="bg1"/>
                </a:solidFill>
              </a:rPr>
              <a:t> </a:t>
            </a:r>
            <a:r>
              <a:rPr lang="fi-FI" altLang="fi-FI" sz="3200" b="1" dirty="0" err="1">
                <a:solidFill>
                  <a:schemeClr val="bg1"/>
                </a:solidFill>
              </a:rPr>
              <a:t>fee</a:t>
            </a:r>
            <a:r>
              <a:rPr lang="fi-FI" altLang="fi-FI" sz="3200" b="1" dirty="0">
                <a:solidFill>
                  <a:schemeClr val="bg1"/>
                </a:solidFill>
              </a:rPr>
              <a:t>:</a:t>
            </a:r>
          </a:p>
          <a:p>
            <a:pPr marL="0" indent="0" eaLnBrk="1" hangingPunct="1">
              <a:buNone/>
            </a:pPr>
            <a:r>
              <a:rPr lang="en-US" altLang="fi-FI" sz="3200" dirty="0">
                <a:solidFill>
                  <a:schemeClr val="bg1"/>
                </a:solidFill>
              </a:rPr>
              <a:t>300 € Teams</a:t>
            </a:r>
            <a:br>
              <a:rPr lang="en-US" altLang="fi-FI" sz="3200" dirty="0">
                <a:solidFill>
                  <a:schemeClr val="bg1"/>
                </a:solidFill>
              </a:rPr>
            </a:br>
            <a:r>
              <a:rPr lang="en-US" altLang="fi-FI" sz="3200" dirty="0">
                <a:solidFill>
                  <a:schemeClr val="bg1"/>
                </a:solidFill>
              </a:rPr>
              <a:t>150 € Double/Mixed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br>
              <a:rPr lang="en-US" altLang="fi-FI" sz="3200" b="1" dirty="0">
                <a:solidFill>
                  <a:schemeClr val="bg1"/>
                </a:solidFill>
              </a:rPr>
            </a:br>
            <a:r>
              <a:rPr lang="en-US" altLang="fi-FI" sz="3200" b="1" dirty="0">
                <a:solidFill>
                  <a:schemeClr val="bg1"/>
                </a:solidFill>
              </a:rPr>
              <a:t>Players Party: </a:t>
            </a:r>
            <a:br>
              <a:rPr lang="en-US" altLang="fi-FI" sz="3200" b="1" dirty="0">
                <a:solidFill>
                  <a:schemeClr val="bg1"/>
                </a:solidFill>
              </a:rPr>
            </a:br>
            <a:r>
              <a:rPr lang="en-US" altLang="fi-FI" sz="3200" dirty="0">
                <a:solidFill>
                  <a:schemeClr val="bg1"/>
                </a:solidFill>
              </a:rPr>
              <a:t>50 € person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fi-FI" sz="3200" dirty="0">
                <a:solidFill>
                  <a:schemeClr val="bg1"/>
                </a:solidFill>
              </a:rPr>
              <a:t>Saturday night at “</a:t>
            </a:r>
            <a:r>
              <a:rPr lang="en-US" altLang="fi-FI" sz="3200" dirty="0" err="1">
                <a:solidFill>
                  <a:schemeClr val="bg1"/>
                </a:solidFill>
              </a:rPr>
              <a:t>Città</a:t>
            </a:r>
            <a:r>
              <a:rPr lang="en-US" altLang="fi-FI" sz="3200" dirty="0">
                <a:solidFill>
                  <a:schemeClr val="bg1"/>
                </a:solidFill>
              </a:rPr>
              <a:t> Del Mare </a:t>
            </a:r>
            <a:r>
              <a:rPr lang="en-US" altLang="fi-FI" sz="3200" dirty="0" err="1">
                <a:solidFill>
                  <a:schemeClr val="bg1"/>
                </a:solidFill>
              </a:rPr>
              <a:t>Terrasini</a:t>
            </a:r>
            <a:r>
              <a:rPr lang="en-US" altLang="fi-FI" sz="3200" dirty="0">
                <a:solidFill>
                  <a:schemeClr val="bg1"/>
                </a:solidFill>
              </a:rPr>
              <a:t> (Pa)”</a:t>
            </a:r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4CB3BDFE-FFE5-D072-A6B8-918B22084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646444" y="690563"/>
            <a:ext cx="15716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ECCE10-D4AD-F04C-0C74-BE60F258A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4" y="928586"/>
            <a:ext cx="8534400" cy="150706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5400" dirty="0">
                <a:solidFill>
                  <a:schemeClr val="bg1"/>
                </a:solidFill>
              </a:rPr>
              <a:t>dEADLINES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0389623-7F81-6A91-31E2-746947372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8"/>
            <a:ext cx="9906000" cy="398938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dirty="0">
                <a:solidFill>
                  <a:schemeClr val="bg1"/>
                </a:solidFill>
              </a:rPr>
              <a:t>1st of March 2025: 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Closing date for the official Entry Form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Closing date for hotel reservations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br>
              <a:rPr lang="en-US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15. March 2025: 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Closing date for all the entry forms and payments for participation and party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72" name="Picture 3">
            <a:extLst>
              <a:ext uri="{FF2B5EF4-FFF2-40B4-BE49-F238E27FC236}">
                <a16:creationId xmlns:a16="http://schemas.microsoft.com/office/drawing/2014/main" id="{18CF080B-950B-BC5A-9D4E-05DB853DF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621044" y="677863"/>
            <a:ext cx="15716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D53781-FB7D-E7F9-BB83-10A2F89B0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875" y="205946"/>
            <a:ext cx="9906000" cy="121817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5400" dirty="0">
                <a:solidFill>
                  <a:schemeClr val="bg1"/>
                </a:solidFill>
              </a:rPr>
              <a:t>Payments entry fee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D44192-9D7C-320F-20EE-915EAAEF0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875" y="1688757"/>
            <a:ext cx="9927067" cy="445667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dirty="0">
                <a:solidFill>
                  <a:schemeClr val="bg1"/>
                </a:solidFill>
              </a:rPr>
              <a:t>NO payment or bank charges to be passed to Italian Organising Committee (FISBB)</a:t>
            </a:r>
            <a:br>
              <a:rPr lang="fi-FI" dirty="0">
                <a:solidFill>
                  <a:schemeClr val="bg1"/>
                </a:solidFill>
              </a:rPr>
            </a:br>
            <a:r>
              <a:rPr lang="fi-FI" dirty="0">
                <a:solidFill>
                  <a:schemeClr val="bg1"/>
                </a:solidFill>
              </a:rPr>
              <a:t>Team Payments :   One payment per country. </a:t>
            </a:r>
            <a:br>
              <a:rPr lang="fi-FI" dirty="0">
                <a:solidFill>
                  <a:schemeClr val="bg1"/>
                </a:solidFill>
              </a:rPr>
            </a:br>
            <a:r>
              <a:rPr lang="fi-FI" dirty="0">
                <a:solidFill>
                  <a:schemeClr val="bg1"/>
                </a:solidFill>
              </a:rPr>
              <a:t>Country and number of teams of Team- MX- LD and MD on Reference Field </a:t>
            </a:r>
            <a:br>
              <a:rPr lang="fi-FI" dirty="0">
                <a:solidFill>
                  <a:schemeClr val="bg1"/>
                </a:solidFill>
              </a:rPr>
            </a:br>
            <a:r>
              <a:rPr lang="fi-FI" dirty="0">
                <a:solidFill>
                  <a:schemeClr val="bg1"/>
                </a:solidFill>
              </a:rPr>
              <a:t>(for example: Italy 8Team- 3LD- 2MD- 2MX) </a:t>
            </a:r>
            <a:br>
              <a:rPr lang="fi-FI" dirty="0">
                <a:solidFill>
                  <a:schemeClr val="bg1"/>
                </a:solidFill>
              </a:rPr>
            </a:br>
            <a:endParaRPr lang="fi-FI" dirty="0">
              <a:solidFill>
                <a:schemeClr val="bg1"/>
              </a:solidFill>
            </a:endParaRPr>
          </a:p>
          <a:p>
            <a:r>
              <a:rPr lang="fi-FI" b="1" dirty="0">
                <a:solidFill>
                  <a:schemeClr val="bg1"/>
                </a:solidFill>
              </a:rPr>
              <a:t>Bank details for the Entry Fee:</a:t>
            </a:r>
          </a:p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</a:rPr>
              <a:t>  Account name: FISBB – Bank: </a:t>
            </a:r>
            <a:r>
              <a:rPr lang="it-IT" sz="2200" b="1" u="sng" dirty="0">
                <a:solidFill>
                  <a:schemeClr val="bg1"/>
                </a:solidFill>
              </a:rPr>
              <a:t>Intesa Sanpaolo</a:t>
            </a:r>
            <a:endParaRPr lang="it-IT" sz="2200" dirty="0">
              <a:solidFill>
                <a:schemeClr val="bg1"/>
              </a:solidFill>
            </a:endParaRPr>
          </a:p>
          <a:p>
            <a:r>
              <a:rPr lang="it-IT" sz="2200" dirty="0">
                <a:solidFill>
                  <a:schemeClr val="bg1"/>
                </a:solidFill>
              </a:rPr>
              <a:t>IBAN: </a:t>
            </a:r>
            <a:r>
              <a:rPr lang="it-IT" sz="2200" b="1" dirty="0">
                <a:solidFill>
                  <a:schemeClr val="bg1"/>
                </a:solidFill>
              </a:rPr>
              <a:t>IT32L0306909606100000193199 </a:t>
            </a:r>
          </a:p>
          <a:p>
            <a:r>
              <a:rPr lang="it-IT" sz="1800" dirty="0">
                <a:solidFill>
                  <a:schemeClr val="bg1"/>
                </a:solidFill>
              </a:rPr>
              <a:t>BIC:</a:t>
            </a:r>
            <a:r>
              <a:rPr lang="it-IT" sz="1800" b="1" dirty="0">
                <a:solidFill>
                  <a:schemeClr val="bg1"/>
                </a:solidFill>
              </a:rPr>
              <a:t> BCITITMM </a:t>
            </a:r>
          </a:p>
          <a:p>
            <a:endParaRPr lang="it-IT" sz="2200" b="1" dirty="0"/>
          </a:p>
          <a:p>
            <a:endParaRPr lang="it-IT" sz="22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fi-FI" dirty="0"/>
          </a:p>
        </p:txBody>
      </p:sp>
      <p:pic>
        <p:nvPicPr>
          <p:cNvPr id="8196" name="Picture 3">
            <a:extLst>
              <a:ext uri="{FF2B5EF4-FFF2-40B4-BE49-F238E27FC236}">
                <a16:creationId xmlns:a16="http://schemas.microsoft.com/office/drawing/2014/main" id="{5C3DEE9B-8A0A-E9E7-2DA3-15E70996C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301934" y="3224383"/>
            <a:ext cx="15700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487FC7-0150-48D8-243A-4B6D4300A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443" y="741406"/>
            <a:ext cx="9473513" cy="120272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>
                <a:solidFill>
                  <a:schemeClr val="bg1"/>
                </a:solidFill>
              </a:rPr>
              <a:t>TRANSPORT From  airport G. FALCONE</a:t>
            </a:r>
            <a:br>
              <a:rPr lang="fi-FI" dirty="0">
                <a:solidFill>
                  <a:schemeClr val="bg1"/>
                </a:solidFill>
              </a:rPr>
            </a:br>
            <a:r>
              <a:rPr lang="fi-FI" dirty="0">
                <a:solidFill>
                  <a:schemeClr val="bg1"/>
                </a:solidFill>
              </a:rPr>
              <a:t>                     TO THE HOTEL</a:t>
            </a:r>
          </a:p>
        </p:txBody>
      </p:sp>
      <p:sp>
        <p:nvSpPr>
          <p:cNvPr id="10243" name="Sisällön paikkamerkki 2">
            <a:extLst>
              <a:ext uri="{FF2B5EF4-FFF2-40B4-BE49-F238E27FC236}">
                <a16:creationId xmlns:a16="http://schemas.microsoft.com/office/drawing/2014/main" id="{39B8BB93-BA1F-3AF1-000C-D2BE18BB39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6547" y="1845277"/>
            <a:ext cx="8534400" cy="281734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fi-FI" dirty="0">
                <a:solidFill>
                  <a:schemeClr val="bg1"/>
                </a:solidFill>
              </a:rPr>
              <a:t>Federations who book their stay in </a:t>
            </a:r>
            <a:r>
              <a:rPr lang="en-US" altLang="fi-FI" i="1" dirty="0" err="1">
                <a:solidFill>
                  <a:schemeClr val="bg1"/>
                </a:solidFill>
              </a:rPr>
              <a:t>Città</a:t>
            </a:r>
            <a:r>
              <a:rPr lang="en-US" altLang="fi-FI" i="1" dirty="0">
                <a:solidFill>
                  <a:schemeClr val="bg1"/>
                </a:solidFill>
              </a:rPr>
              <a:t> del Mare </a:t>
            </a:r>
            <a:r>
              <a:rPr lang="en-US" altLang="fi-FI" dirty="0">
                <a:solidFill>
                  <a:schemeClr val="bg1"/>
                </a:solidFill>
              </a:rPr>
              <a:t>through the FISBB/IL TUAREG convention, will benefit from free transfers from FALCONE BORSELLINO airport to the </a:t>
            </a:r>
            <a:r>
              <a:rPr lang="en-US" altLang="fi-FI" dirty="0" err="1">
                <a:solidFill>
                  <a:schemeClr val="bg1"/>
                </a:solidFill>
              </a:rPr>
              <a:t>Città</a:t>
            </a:r>
            <a:r>
              <a:rPr lang="en-US" altLang="fi-FI" dirty="0">
                <a:solidFill>
                  <a:schemeClr val="bg1"/>
                </a:solidFill>
              </a:rPr>
              <a:t> del Mare hotel and departure.</a:t>
            </a:r>
            <a:endParaRPr lang="fi-FI" altLang="fi-FI" sz="1800" dirty="0">
              <a:solidFill>
                <a:schemeClr val="bg1"/>
              </a:solidFill>
            </a:endParaRPr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id="{7804EE72-3968-73EC-486E-FB96D3ED9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075029" y="3963430"/>
            <a:ext cx="15700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E3D30A-9326-828E-269F-C15107D08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512" y="1187536"/>
            <a:ext cx="9906000" cy="558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i-FI" dirty="0" err="1">
                <a:solidFill>
                  <a:schemeClr val="bg1"/>
                </a:solidFill>
              </a:rPr>
              <a:t>Travelling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5123" name="Sisällön paikkamerkki 5">
            <a:extLst>
              <a:ext uri="{FF2B5EF4-FFF2-40B4-BE49-F238E27FC236}">
                <a16:creationId xmlns:a16="http://schemas.microsoft.com/office/drawing/2014/main" id="{8068C6AC-DF6D-0E28-2FDF-07286D8EAE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0093" y="2189161"/>
            <a:ext cx="9906000" cy="4252827"/>
          </a:xfrm>
        </p:spPr>
        <p:txBody>
          <a:bodyPr/>
          <a:lstStyle/>
          <a:p>
            <a:pPr>
              <a:defRPr/>
            </a:pPr>
            <a:r>
              <a:rPr lang="fi-FI" altLang="fi-FI" dirty="0">
                <a:solidFill>
                  <a:schemeClr val="bg1"/>
                </a:solidFill>
              </a:rPr>
              <a:t>By </a:t>
            </a:r>
            <a:r>
              <a:rPr lang="fi-FI" altLang="fi-FI" dirty="0" err="1">
                <a:solidFill>
                  <a:schemeClr val="bg1"/>
                </a:solidFill>
              </a:rPr>
              <a:t>car</a:t>
            </a:r>
            <a:r>
              <a:rPr lang="fi-FI" altLang="fi-FI" dirty="0">
                <a:solidFill>
                  <a:schemeClr val="bg1"/>
                </a:solidFill>
              </a:rPr>
              <a:t>:</a:t>
            </a:r>
          </a:p>
          <a:p>
            <a:pPr lvl="1">
              <a:defRPr/>
            </a:pPr>
            <a:r>
              <a:rPr lang="fi-FI" altLang="fi-FI" dirty="0">
                <a:solidFill>
                  <a:schemeClr val="bg1"/>
                </a:solidFill>
              </a:rPr>
              <a:t>Please keep in mind, that there is heavy traffic in city centre</a:t>
            </a:r>
          </a:p>
          <a:p>
            <a:pPr>
              <a:defRPr/>
            </a:pPr>
            <a:endParaRPr lang="fi-FI" altLang="fi-FI" dirty="0">
              <a:solidFill>
                <a:schemeClr val="bg1"/>
              </a:solidFill>
            </a:endParaRPr>
          </a:p>
          <a:p>
            <a:pPr>
              <a:defRPr/>
            </a:pPr>
            <a:endParaRPr lang="fi-FI" altLang="fi-FI" dirty="0">
              <a:solidFill>
                <a:schemeClr val="bg1"/>
              </a:solidFill>
            </a:endParaRPr>
          </a:p>
          <a:p>
            <a:pPr>
              <a:defRPr/>
            </a:pPr>
            <a:endParaRPr lang="fi-FI" altLang="fi-FI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fi-FI" altLang="fi-FI" dirty="0">
                <a:solidFill>
                  <a:schemeClr val="bg1"/>
                </a:solidFill>
              </a:rPr>
              <a:t>Parking at bowlingcenter </a:t>
            </a:r>
          </a:p>
          <a:p>
            <a:pPr lvl="1">
              <a:defRPr/>
            </a:pPr>
            <a:r>
              <a:rPr lang="en-US" altLang="fi-FI" dirty="0">
                <a:solidFill>
                  <a:schemeClr val="bg1"/>
                </a:solidFill>
              </a:rPr>
              <a:t>Palermo: Free parking with a free offer </a:t>
            </a:r>
          </a:p>
          <a:p>
            <a:pPr lvl="1">
              <a:defRPr/>
            </a:pPr>
            <a:r>
              <a:rPr lang="en-US" altLang="fi-FI" dirty="0" err="1">
                <a:solidFill>
                  <a:schemeClr val="bg1"/>
                </a:solidFill>
              </a:rPr>
              <a:t>Bagheria</a:t>
            </a:r>
            <a:r>
              <a:rPr lang="en-US" altLang="fi-FI" dirty="0">
                <a:solidFill>
                  <a:schemeClr val="bg1"/>
                </a:solidFill>
              </a:rPr>
              <a:t>: there is an agreement with a car park or along the road</a:t>
            </a:r>
          </a:p>
          <a:p>
            <a:pPr lvl="1">
              <a:defRPr/>
            </a:pPr>
            <a:endParaRPr lang="fi-FI" altLang="fi-FI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183133-A969-C311-EB1A-699AF71F4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004494" y="531904"/>
            <a:ext cx="15700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083748" y="328037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DISTANCES IN KILOMETRES: </a:t>
            </a:r>
          </a:p>
          <a:p>
            <a:r>
              <a:rPr lang="it-IT" dirty="0">
                <a:solidFill>
                  <a:schemeClr val="bg1"/>
                </a:solidFill>
              </a:rPr>
              <a:t>HOTEL CITTA’ DEL MARE – AEROPORTO = KM. 19 </a:t>
            </a:r>
          </a:p>
          <a:p>
            <a:r>
              <a:rPr lang="it-IT" dirty="0">
                <a:solidFill>
                  <a:schemeClr val="bg1"/>
                </a:solidFill>
              </a:rPr>
              <a:t>HOTEL CITTA’ DEL MARE – LA FAVORITA = KM. 32 </a:t>
            </a:r>
          </a:p>
          <a:p>
            <a:r>
              <a:rPr lang="it-IT" dirty="0">
                <a:solidFill>
                  <a:schemeClr val="bg1"/>
                </a:solidFill>
              </a:rPr>
              <a:t>HOTEL CITTA’ DEL MARE – BAGHERIA     = KM. 51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CC0FA9-A10D-5B8C-CF20-144FFE1F7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46075"/>
            <a:ext cx="9906000" cy="7207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5400" dirty="0" err="1">
                <a:solidFill>
                  <a:schemeClr val="bg1"/>
                </a:solidFill>
              </a:rPr>
              <a:t>Bowling</a:t>
            </a:r>
            <a:r>
              <a:rPr lang="fi-FI" sz="5400" dirty="0">
                <a:solidFill>
                  <a:schemeClr val="bg1"/>
                </a:solidFill>
              </a:rPr>
              <a:t> </a:t>
            </a:r>
            <a:r>
              <a:rPr lang="fi-FI" sz="5400" dirty="0" err="1">
                <a:solidFill>
                  <a:schemeClr val="bg1"/>
                </a:solidFill>
              </a:rPr>
              <a:t>centers</a:t>
            </a:r>
            <a:endParaRPr lang="fi-FI" sz="5400" dirty="0">
              <a:solidFill>
                <a:schemeClr val="bg1"/>
              </a:solidFill>
            </a:endParaRPr>
          </a:p>
        </p:txBody>
      </p:sp>
      <p:sp>
        <p:nvSpPr>
          <p:cNvPr id="13315" name="Sisällön paikkamerkki 2">
            <a:extLst>
              <a:ext uri="{FF2B5EF4-FFF2-40B4-BE49-F238E27FC236}">
                <a16:creationId xmlns:a16="http://schemas.microsoft.com/office/drawing/2014/main" id="{537B8B45-1F09-575D-B819-AEE87260DE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1413" y="1301750"/>
            <a:ext cx="9906000" cy="53070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i-FI" altLang="fi-FI" b="1" dirty="0">
                <a:solidFill>
                  <a:schemeClr val="bg1"/>
                </a:solidFill>
              </a:rPr>
              <a:t>Palermo – Bowling La Favorita</a:t>
            </a:r>
          </a:p>
          <a:p>
            <a:pPr marL="0" indent="0" eaLnBrk="1" hangingPunct="1">
              <a:buNone/>
            </a:pPr>
            <a:r>
              <a:rPr lang="it-IT" b="1" dirty="0">
                <a:solidFill>
                  <a:schemeClr val="bg1"/>
                </a:solidFill>
              </a:rPr>
              <a:t>Viale del Fante, 1  -  90143 Palermo (PA) tel. 091 6373130</a:t>
            </a:r>
            <a:br>
              <a:rPr lang="fi-FI" altLang="fi-FI" b="1" dirty="0">
                <a:solidFill>
                  <a:schemeClr val="bg1"/>
                </a:solidFill>
              </a:rPr>
            </a:br>
            <a:r>
              <a:rPr lang="fi-FI" altLang="fi-FI" b="1" dirty="0">
                <a:solidFill>
                  <a:schemeClr val="bg1"/>
                </a:solidFill>
              </a:rPr>
              <a:t>20 lanes</a:t>
            </a:r>
          </a:p>
          <a:p>
            <a:pPr marL="0" indent="0" eaLnBrk="1" hangingPunct="1">
              <a:buNone/>
            </a:pPr>
            <a:r>
              <a:rPr lang="it-IT" b="1" dirty="0">
                <a:solidFill>
                  <a:schemeClr val="bg1"/>
                </a:solidFill>
              </a:rPr>
              <a:t>Bowling Bagheria</a:t>
            </a:r>
          </a:p>
          <a:p>
            <a:pPr marL="0" indent="0" eaLnBrk="1" hangingPunct="1">
              <a:buNone/>
            </a:pPr>
            <a:r>
              <a:rPr lang="it-IT" b="1" dirty="0">
                <a:solidFill>
                  <a:schemeClr val="bg1"/>
                </a:solidFill>
              </a:rPr>
              <a:t>Via Angiò, 113   -  90011 Bagheria (PA) tel. 091 969213 </a:t>
            </a:r>
            <a:br>
              <a:rPr lang="fi-FI" altLang="fi-FI" b="1" dirty="0">
                <a:solidFill>
                  <a:schemeClr val="bg1"/>
                </a:solidFill>
              </a:rPr>
            </a:br>
            <a:r>
              <a:rPr lang="fi-FI" altLang="fi-FI" b="1" dirty="0">
                <a:solidFill>
                  <a:schemeClr val="bg1"/>
                </a:solidFill>
              </a:rPr>
              <a:t>24 lanes</a:t>
            </a:r>
          </a:p>
          <a:p>
            <a:r>
              <a:rPr lang="en-US" b="1" dirty="0">
                <a:solidFill>
                  <a:schemeClr val="bg1"/>
                </a:solidFill>
              </a:rPr>
              <a:t>Equipment Storage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Bowling equipment will be stored in a designated area at the bowling center.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b="1" dirty="0" err="1">
                <a:solidFill>
                  <a:schemeClr val="bg1"/>
                </a:solidFill>
              </a:rPr>
              <a:t>Proshop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Services are provided inside the bowling center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en-US" dirty="0"/>
              <a:t> </a:t>
            </a:r>
            <a:endParaRPr lang="it-IT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fi-FI" altLang="fi-FI" b="1" dirty="0">
              <a:solidFill>
                <a:schemeClr val="bg1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fi-FI" altLang="fi-FI" dirty="0"/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1534DE48-E59E-645B-DB8F-9782EC629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15164" y="2863936"/>
            <a:ext cx="15716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505" y="539064"/>
            <a:ext cx="3247842" cy="230007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8ABC48-EA4B-7F15-8693-BA48A6A17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9125"/>
            <a:ext cx="9906000" cy="6080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>
                <a:solidFill>
                  <a:schemeClr val="bg1"/>
                </a:solidFill>
              </a:rPr>
              <a:t>Hotel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76CDD108-4425-8FA7-1C0D-10D0905C32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370" y="770238"/>
            <a:ext cx="9615874" cy="6087762"/>
          </a:xfrm>
        </p:spPr>
        <p:txBody>
          <a:bodyPr/>
          <a:lstStyle/>
          <a:p>
            <a:endParaRPr lang="da-DK" altLang="da-DK" sz="2000" dirty="0">
              <a:solidFill>
                <a:schemeClr val="bg1"/>
              </a:solidFill>
            </a:endParaRPr>
          </a:p>
          <a:p>
            <a:r>
              <a:rPr lang="it-IT" sz="1600" dirty="0">
                <a:solidFill>
                  <a:schemeClr val="bg1"/>
                </a:solidFill>
              </a:rPr>
              <a:t>CDS</a:t>
            </a:r>
            <a:r>
              <a:rPr lang="it-IT" sz="1600" dirty="0"/>
              <a:t> </a:t>
            </a:r>
            <a:r>
              <a:rPr lang="it-IT" sz="1600" dirty="0">
                <a:solidFill>
                  <a:schemeClr val="bg1"/>
                </a:solidFill>
              </a:rPr>
              <a:t>HOTELS TERRASINI </a:t>
            </a:r>
            <a:r>
              <a:rPr lang="it-IT" sz="1600" dirty="0" err="1">
                <a:solidFill>
                  <a:schemeClr val="bg1"/>
                </a:solidFill>
              </a:rPr>
              <a:t>Period</a:t>
            </a:r>
            <a:r>
              <a:rPr lang="it-IT" sz="1600" dirty="0">
                <a:solidFill>
                  <a:schemeClr val="bg1"/>
                </a:solidFill>
              </a:rPr>
              <a:t>: 27.05 - 02.06.2025  </a:t>
            </a:r>
          </a:p>
          <a:p>
            <a:r>
              <a:rPr lang="it-IT" sz="1600" dirty="0">
                <a:solidFill>
                  <a:schemeClr val="bg1"/>
                </a:solidFill>
              </a:rPr>
              <a:t>https://cdshotels.it/gallery-cdshotels-terrasini/</a:t>
            </a:r>
          </a:p>
          <a:p>
            <a:r>
              <a:rPr lang="it-IT" sz="1600" b="1" dirty="0" err="1">
                <a:solidFill>
                  <a:schemeClr val="bg1"/>
                </a:solidFill>
              </a:rPr>
              <a:t>Superior</a:t>
            </a:r>
            <a:r>
              <a:rPr lang="it-IT" sz="1600" b="1" dirty="0">
                <a:solidFill>
                  <a:schemeClr val="bg1"/>
                </a:solidFill>
              </a:rPr>
              <a:t> </a:t>
            </a:r>
            <a:r>
              <a:rPr lang="it-IT" sz="1600" b="1" dirty="0" err="1">
                <a:solidFill>
                  <a:schemeClr val="bg1"/>
                </a:solidFill>
              </a:rPr>
              <a:t>sea</a:t>
            </a:r>
            <a:r>
              <a:rPr lang="it-IT" sz="1600" b="1" dirty="0">
                <a:solidFill>
                  <a:schemeClr val="bg1"/>
                </a:solidFill>
              </a:rPr>
              <a:t> </a:t>
            </a:r>
            <a:r>
              <a:rPr lang="it-IT" sz="1600" b="1" dirty="0" err="1">
                <a:solidFill>
                  <a:schemeClr val="bg1"/>
                </a:solidFill>
              </a:rPr>
              <a:t>view</a:t>
            </a:r>
            <a:r>
              <a:rPr lang="it-IT" sz="1600" b="1" dirty="0">
                <a:solidFill>
                  <a:schemeClr val="bg1"/>
                </a:solidFill>
              </a:rPr>
              <a:t> rooms with breakfast and </a:t>
            </a:r>
            <a:r>
              <a:rPr lang="it-IT" sz="1600" b="1" dirty="0" err="1">
                <a:solidFill>
                  <a:schemeClr val="bg1"/>
                </a:solidFill>
              </a:rPr>
              <a:t>dinner</a:t>
            </a:r>
            <a:endParaRPr lang="it-IT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it-IT" sz="1600" dirty="0">
                <a:solidFill>
                  <a:schemeClr val="bg1"/>
                </a:solidFill>
              </a:rPr>
              <a:t> - Double Room 2 </a:t>
            </a:r>
            <a:r>
              <a:rPr lang="it-IT" sz="1600" dirty="0" err="1">
                <a:solidFill>
                  <a:schemeClr val="bg1"/>
                </a:solidFill>
              </a:rPr>
              <a:t>adults</a:t>
            </a:r>
            <a:r>
              <a:rPr lang="it-IT" sz="1600" dirty="0">
                <a:solidFill>
                  <a:schemeClr val="bg1"/>
                </a:solidFill>
              </a:rPr>
              <a:t>.........................................................................€ 190 per </a:t>
            </a:r>
            <a:r>
              <a:rPr lang="it-IT" sz="1600" dirty="0" err="1">
                <a:solidFill>
                  <a:schemeClr val="bg1"/>
                </a:solidFill>
              </a:rPr>
              <a:t>day</a:t>
            </a:r>
            <a:endParaRPr lang="it-IT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it-IT" sz="1600" dirty="0">
                <a:solidFill>
                  <a:schemeClr val="bg1"/>
                </a:solidFill>
              </a:rPr>
              <a:t>- Double Room Single Use 1 </a:t>
            </a:r>
            <a:r>
              <a:rPr lang="it-IT" sz="1600" dirty="0" err="1">
                <a:solidFill>
                  <a:schemeClr val="bg1"/>
                </a:solidFill>
              </a:rPr>
              <a:t>adult</a:t>
            </a:r>
            <a:r>
              <a:rPr lang="it-IT" sz="1600" dirty="0">
                <a:solidFill>
                  <a:schemeClr val="bg1"/>
                </a:solidFill>
              </a:rPr>
              <a:t> DUS........... .....................................€ 120 per </a:t>
            </a:r>
            <a:r>
              <a:rPr lang="it-IT" sz="1600" dirty="0" err="1">
                <a:solidFill>
                  <a:schemeClr val="bg1"/>
                </a:solidFill>
              </a:rPr>
              <a:t>day</a:t>
            </a:r>
            <a:endParaRPr lang="it-IT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it-IT" sz="1600" dirty="0">
                <a:solidFill>
                  <a:schemeClr val="bg1"/>
                </a:solidFill>
              </a:rPr>
              <a:t>- Triple Room 2 </a:t>
            </a:r>
            <a:r>
              <a:rPr lang="it-IT" sz="1600" dirty="0" err="1">
                <a:solidFill>
                  <a:schemeClr val="bg1"/>
                </a:solidFill>
              </a:rPr>
              <a:t>adults</a:t>
            </a:r>
            <a:r>
              <a:rPr lang="it-IT" sz="1600" dirty="0">
                <a:solidFill>
                  <a:schemeClr val="bg1"/>
                </a:solidFill>
              </a:rPr>
              <a:t> and 1 </a:t>
            </a:r>
            <a:r>
              <a:rPr lang="it-IT" sz="1600" dirty="0" err="1">
                <a:solidFill>
                  <a:schemeClr val="bg1"/>
                </a:solidFill>
              </a:rPr>
              <a:t>child</a:t>
            </a:r>
            <a:r>
              <a:rPr lang="it-IT" sz="1600" dirty="0">
                <a:solidFill>
                  <a:schemeClr val="bg1"/>
                </a:solidFill>
              </a:rPr>
              <a:t> under 12........................................ € 190 per </a:t>
            </a:r>
            <a:r>
              <a:rPr lang="it-IT" sz="1600" dirty="0" err="1">
                <a:solidFill>
                  <a:schemeClr val="bg1"/>
                </a:solidFill>
              </a:rPr>
              <a:t>day</a:t>
            </a:r>
            <a:endParaRPr lang="it-IT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it-IT" sz="1600" dirty="0">
                <a:solidFill>
                  <a:schemeClr val="bg1"/>
                </a:solidFill>
              </a:rPr>
              <a:t> -Triple Room 2 </a:t>
            </a:r>
            <a:r>
              <a:rPr lang="it-IT" sz="1600" dirty="0" err="1">
                <a:solidFill>
                  <a:schemeClr val="bg1"/>
                </a:solidFill>
              </a:rPr>
              <a:t>adults</a:t>
            </a:r>
            <a:r>
              <a:rPr lang="it-IT" sz="1600" dirty="0">
                <a:solidFill>
                  <a:schemeClr val="bg1"/>
                </a:solidFill>
              </a:rPr>
              <a:t> and 1 </a:t>
            </a:r>
            <a:r>
              <a:rPr lang="it-IT" sz="1600" dirty="0" err="1">
                <a:solidFill>
                  <a:schemeClr val="bg1"/>
                </a:solidFill>
              </a:rPr>
              <a:t>young</a:t>
            </a:r>
            <a:r>
              <a:rPr lang="it-IT" sz="1600" dirty="0">
                <a:solidFill>
                  <a:schemeClr val="bg1"/>
                </a:solidFill>
              </a:rPr>
              <a:t> 12/16 </a:t>
            </a:r>
            <a:r>
              <a:rPr lang="it-IT" sz="1600" dirty="0" err="1">
                <a:solidFill>
                  <a:schemeClr val="bg1"/>
                </a:solidFill>
              </a:rPr>
              <a:t>years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old</a:t>
            </a:r>
            <a:r>
              <a:rPr lang="it-IT" sz="1600" dirty="0">
                <a:solidFill>
                  <a:schemeClr val="bg1"/>
                </a:solidFill>
              </a:rPr>
              <a:t>...........................€ 215 per </a:t>
            </a:r>
            <a:r>
              <a:rPr lang="it-IT" sz="1600" dirty="0" err="1">
                <a:solidFill>
                  <a:schemeClr val="bg1"/>
                </a:solidFill>
              </a:rPr>
              <a:t>day</a:t>
            </a:r>
            <a:endParaRPr lang="it-IT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it-IT" sz="1600" dirty="0">
                <a:solidFill>
                  <a:schemeClr val="bg1"/>
                </a:solidFill>
              </a:rPr>
              <a:t>- Triple Room 3 </a:t>
            </a:r>
            <a:r>
              <a:rPr lang="it-IT" sz="1600" dirty="0" err="1">
                <a:solidFill>
                  <a:schemeClr val="bg1"/>
                </a:solidFill>
              </a:rPr>
              <a:t>adults</a:t>
            </a:r>
            <a:r>
              <a:rPr lang="it-IT" sz="1600" dirty="0">
                <a:solidFill>
                  <a:schemeClr val="bg1"/>
                </a:solidFill>
              </a:rPr>
              <a:t>...............................................................................€ 265 per </a:t>
            </a:r>
            <a:r>
              <a:rPr lang="it-IT" sz="1600" dirty="0" err="1">
                <a:solidFill>
                  <a:schemeClr val="bg1"/>
                </a:solidFill>
              </a:rPr>
              <a:t>day</a:t>
            </a:r>
            <a:endParaRPr lang="it-IT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it-IT" sz="1600" dirty="0">
                <a:solidFill>
                  <a:schemeClr val="bg1"/>
                </a:solidFill>
              </a:rPr>
              <a:t>- Quadruple room 2 </a:t>
            </a:r>
            <a:r>
              <a:rPr lang="it-IT" sz="1600" dirty="0" err="1">
                <a:solidFill>
                  <a:schemeClr val="bg1"/>
                </a:solidFill>
              </a:rPr>
              <a:t>adults</a:t>
            </a:r>
            <a:r>
              <a:rPr lang="it-IT" sz="1600" dirty="0">
                <a:solidFill>
                  <a:schemeClr val="bg1"/>
                </a:solidFill>
              </a:rPr>
              <a:t> and 2 </a:t>
            </a:r>
            <a:r>
              <a:rPr lang="it-IT" sz="1600" dirty="0" err="1">
                <a:solidFill>
                  <a:schemeClr val="bg1"/>
                </a:solidFill>
              </a:rPr>
              <a:t>children</a:t>
            </a:r>
            <a:r>
              <a:rPr lang="it-IT" sz="1600" dirty="0">
                <a:solidFill>
                  <a:schemeClr val="bg1"/>
                </a:solidFill>
              </a:rPr>
              <a:t> under 12...........................€ 240 per </a:t>
            </a:r>
            <a:r>
              <a:rPr lang="it-IT" sz="1600" dirty="0" err="1">
                <a:solidFill>
                  <a:schemeClr val="bg1"/>
                </a:solidFill>
              </a:rPr>
              <a:t>day</a:t>
            </a:r>
            <a:endParaRPr lang="it-IT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it-IT" sz="1600" dirty="0">
                <a:solidFill>
                  <a:schemeClr val="bg1"/>
                </a:solidFill>
              </a:rPr>
              <a:t>- Quadruple room 2 </a:t>
            </a:r>
            <a:r>
              <a:rPr lang="it-IT" sz="1600" dirty="0" err="1">
                <a:solidFill>
                  <a:schemeClr val="bg1"/>
                </a:solidFill>
              </a:rPr>
              <a:t>adults</a:t>
            </a:r>
            <a:r>
              <a:rPr lang="it-IT" sz="1600" dirty="0">
                <a:solidFill>
                  <a:schemeClr val="bg1"/>
                </a:solidFill>
              </a:rPr>
              <a:t> and 1 </a:t>
            </a:r>
            <a:r>
              <a:rPr lang="it-IT" sz="1600" dirty="0" err="1">
                <a:solidFill>
                  <a:schemeClr val="bg1"/>
                </a:solidFill>
              </a:rPr>
              <a:t>child</a:t>
            </a:r>
            <a:r>
              <a:rPr lang="it-IT" sz="1600" dirty="0">
                <a:solidFill>
                  <a:schemeClr val="bg1"/>
                </a:solidFill>
              </a:rPr>
              <a:t> under 12 + 1 </a:t>
            </a:r>
            <a:r>
              <a:rPr lang="it-IT" sz="1600" dirty="0" err="1">
                <a:solidFill>
                  <a:schemeClr val="bg1"/>
                </a:solidFill>
              </a:rPr>
              <a:t>young</a:t>
            </a:r>
            <a:r>
              <a:rPr lang="it-IT" sz="1600" dirty="0">
                <a:solidFill>
                  <a:schemeClr val="bg1"/>
                </a:solidFill>
              </a:rPr>
              <a:t> 12/16....€ 240 per </a:t>
            </a:r>
            <a:r>
              <a:rPr lang="it-IT" sz="1600" dirty="0" err="1">
                <a:solidFill>
                  <a:schemeClr val="bg1"/>
                </a:solidFill>
              </a:rPr>
              <a:t>day</a:t>
            </a:r>
            <a:endParaRPr lang="it-IT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it-IT" sz="1600" dirty="0">
                <a:solidFill>
                  <a:schemeClr val="bg1"/>
                </a:solidFill>
              </a:rPr>
              <a:t>- Quadruple room 3 </a:t>
            </a:r>
            <a:r>
              <a:rPr lang="it-IT" sz="1600" dirty="0" err="1">
                <a:solidFill>
                  <a:schemeClr val="bg1"/>
                </a:solidFill>
              </a:rPr>
              <a:t>adults</a:t>
            </a:r>
            <a:r>
              <a:rPr lang="it-IT" sz="1600" dirty="0">
                <a:solidFill>
                  <a:schemeClr val="bg1"/>
                </a:solidFill>
              </a:rPr>
              <a:t> and 1 </a:t>
            </a:r>
            <a:r>
              <a:rPr lang="it-IT" sz="1600" dirty="0" err="1">
                <a:solidFill>
                  <a:schemeClr val="bg1"/>
                </a:solidFill>
              </a:rPr>
              <a:t>child</a:t>
            </a:r>
            <a:r>
              <a:rPr lang="it-IT" sz="1600" dirty="0">
                <a:solidFill>
                  <a:schemeClr val="bg1"/>
                </a:solidFill>
              </a:rPr>
              <a:t> under 12.................................€ 265 per </a:t>
            </a:r>
            <a:r>
              <a:rPr lang="it-IT" sz="1600" dirty="0" err="1">
                <a:solidFill>
                  <a:schemeClr val="bg1"/>
                </a:solidFill>
              </a:rPr>
              <a:t>day</a:t>
            </a:r>
            <a:endParaRPr lang="it-IT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it-IT" sz="1600" dirty="0">
                <a:solidFill>
                  <a:schemeClr val="bg1"/>
                </a:solidFill>
              </a:rPr>
              <a:t>- Quadruple room 3 </a:t>
            </a:r>
            <a:r>
              <a:rPr lang="it-IT" sz="1600" dirty="0" err="1">
                <a:solidFill>
                  <a:schemeClr val="bg1"/>
                </a:solidFill>
              </a:rPr>
              <a:t>adults</a:t>
            </a:r>
            <a:r>
              <a:rPr lang="it-IT" sz="1600" dirty="0">
                <a:solidFill>
                  <a:schemeClr val="bg1"/>
                </a:solidFill>
              </a:rPr>
              <a:t> and + 1 </a:t>
            </a:r>
            <a:r>
              <a:rPr lang="it-IT" sz="1600" dirty="0" err="1">
                <a:solidFill>
                  <a:schemeClr val="bg1"/>
                </a:solidFill>
              </a:rPr>
              <a:t>young</a:t>
            </a:r>
            <a:r>
              <a:rPr lang="it-IT" sz="1600" dirty="0">
                <a:solidFill>
                  <a:schemeClr val="bg1"/>
                </a:solidFill>
              </a:rPr>
              <a:t> 12/16.................................€ 290 per </a:t>
            </a:r>
            <a:r>
              <a:rPr lang="it-IT" sz="1600" dirty="0" err="1">
                <a:solidFill>
                  <a:schemeClr val="bg1"/>
                </a:solidFill>
              </a:rPr>
              <a:t>day</a:t>
            </a:r>
            <a:endParaRPr lang="it-IT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it-IT" sz="1600" dirty="0">
                <a:solidFill>
                  <a:schemeClr val="bg1"/>
                </a:solidFill>
              </a:rPr>
              <a:t>- Quadruple room 4 </a:t>
            </a:r>
            <a:r>
              <a:rPr lang="it-IT" sz="1600" dirty="0" err="1">
                <a:solidFill>
                  <a:schemeClr val="bg1"/>
                </a:solidFill>
              </a:rPr>
              <a:t>adults</a:t>
            </a:r>
            <a:r>
              <a:rPr lang="it-IT" sz="1600" dirty="0">
                <a:solidFill>
                  <a:schemeClr val="bg1"/>
                </a:solidFill>
              </a:rPr>
              <a:t> ......................................................................€ 335 per </a:t>
            </a:r>
            <a:r>
              <a:rPr lang="it-IT" sz="1600" dirty="0" err="1">
                <a:solidFill>
                  <a:schemeClr val="bg1"/>
                </a:solidFill>
              </a:rPr>
              <a:t>day</a:t>
            </a:r>
            <a:endParaRPr lang="it-IT" sz="1600" dirty="0">
              <a:solidFill>
                <a:schemeClr val="bg1"/>
              </a:solidFill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5C3DEE9B-8A0A-E9E7-2DA3-15E70996C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588367" y="3259867"/>
            <a:ext cx="15700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160" y="304800"/>
            <a:ext cx="2570547" cy="222421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1551</TotalTime>
  <Words>908</Words>
  <Application>Microsoft Office PowerPoint</Application>
  <PresentationFormat>Laajakuva</PresentationFormat>
  <Paragraphs>118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Tw Cen MT</vt:lpstr>
      <vt:lpstr>Wingdings 3</vt:lpstr>
      <vt:lpstr>Sezione</vt:lpstr>
      <vt:lpstr>Bowling european corporative  27.5.-31.5.2025  european championships</vt:lpstr>
      <vt:lpstr>Organising Committee </vt:lpstr>
      <vt:lpstr>Fees</vt:lpstr>
      <vt:lpstr>dEADLINES</vt:lpstr>
      <vt:lpstr>Payments entry fee </vt:lpstr>
      <vt:lpstr>TRANSPORT From  airport G. FALCONE                      TO THE HOTEL</vt:lpstr>
      <vt:lpstr>Travelling</vt:lpstr>
      <vt:lpstr>Bowling centers</vt:lpstr>
      <vt:lpstr>Hotel</vt:lpstr>
      <vt:lpstr>PowerPoint-esitys</vt:lpstr>
      <vt:lpstr>PowerPoint-esitys</vt:lpstr>
      <vt:lpstr>Hotel reservations </vt:lpstr>
      <vt:lpstr>results</vt:lpstr>
      <vt:lpstr>PowerPoint-esitys</vt:lpstr>
      <vt:lpstr>Bec meeting</vt:lpstr>
      <vt:lpstr>LivestreamING</vt:lpstr>
      <vt:lpstr>         Welcome          to          SICILY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Bowling european corporative  2019  european championships</dc:title>
  <dc:creator>Tiina Viljakka</dc:creator>
  <cp:lastModifiedBy>Tiina Viljakka</cp:lastModifiedBy>
  <cp:revision>122</cp:revision>
  <cp:lastPrinted>2024-07-26T08:36:13Z</cp:lastPrinted>
  <dcterms:created xsi:type="dcterms:W3CDTF">2018-04-13T06:41:33Z</dcterms:created>
  <dcterms:modified xsi:type="dcterms:W3CDTF">2024-08-02T08:14:03Z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8065023-a506-47de-8e1d-aea5498cc974_Enabled">
    <vt:lpwstr>true</vt:lpwstr>
  </property>
  <property fmtid="{D5CDD505-2E9C-101B-9397-08002B2CF9AE}" pid="3" name="MSIP_Label_98065023-a506-47de-8e1d-aea5498cc974_SetDate">
    <vt:lpwstr>2023-04-05T08:49:11Z</vt:lpwstr>
  </property>
  <property fmtid="{D5CDD505-2E9C-101B-9397-08002B2CF9AE}" pid="4" name="MSIP_Label_98065023-a506-47de-8e1d-aea5498cc974_Method">
    <vt:lpwstr>Privileged</vt:lpwstr>
  </property>
  <property fmtid="{D5CDD505-2E9C-101B-9397-08002B2CF9AE}" pid="5" name="MSIP_Label_98065023-a506-47de-8e1d-aea5498cc974_Name">
    <vt:lpwstr>Internal</vt:lpwstr>
  </property>
  <property fmtid="{D5CDD505-2E9C-101B-9397-08002B2CF9AE}" pid="6" name="MSIP_Label_98065023-a506-47de-8e1d-aea5498cc974_SiteId">
    <vt:lpwstr>c7d1b6e9-1447-457b-9223-ac25df4941bf</vt:lpwstr>
  </property>
  <property fmtid="{D5CDD505-2E9C-101B-9397-08002B2CF9AE}" pid="7" name="MSIP_Label_98065023-a506-47de-8e1d-aea5498cc974_ActionId">
    <vt:lpwstr>27268f4d-01e2-4243-9d5a-bac82c8b31bc</vt:lpwstr>
  </property>
  <property fmtid="{D5CDD505-2E9C-101B-9397-08002B2CF9AE}" pid="8" name="MSIP_Label_98065023-a506-47de-8e1d-aea5498cc974_ContentBits">
    <vt:lpwstr>0</vt:lpwstr>
  </property>
</Properties>
</file>